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handoutMasterIdLst>
    <p:handoutMasterId r:id="rId95"/>
  </p:handoutMasterIdLst>
  <p:sldIdLst>
    <p:sldId id="632" r:id="rId2"/>
    <p:sldId id="679" r:id="rId3"/>
    <p:sldId id="737" r:id="rId4"/>
    <p:sldId id="634" r:id="rId5"/>
    <p:sldId id="612" r:id="rId6"/>
    <p:sldId id="680" r:id="rId7"/>
    <p:sldId id="613" r:id="rId8"/>
    <p:sldId id="681" r:id="rId9"/>
    <p:sldId id="628" r:id="rId10"/>
    <p:sldId id="682" r:id="rId11"/>
    <p:sldId id="635" r:id="rId12"/>
    <p:sldId id="614" r:id="rId13"/>
    <p:sldId id="615" r:id="rId14"/>
    <p:sldId id="650" r:id="rId15"/>
    <p:sldId id="616" r:id="rId16"/>
    <p:sldId id="617" r:id="rId17"/>
    <p:sldId id="618" r:id="rId18"/>
    <p:sldId id="619" r:id="rId19"/>
    <p:sldId id="620" r:id="rId20"/>
    <p:sldId id="636" r:id="rId21"/>
    <p:sldId id="621" r:id="rId22"/>
    <p:sldId id="622" r:id="rId23"/>
    <p:sldId id="651" r:id="rId24"/>
    <p:sldId id="652" r:id="rId25"/>
    <p:sldId id="604" r:id="rId26"/>
    <p:sldId id="654" r:id="rId27"/>
    <p:sldId id="655" r:id="rId28"/>
    <p:sldId id="656" r:id="rId29"/>
    <p:sldId id="657" r:id="rId30"/>
    <p:sldId id="658" r:id="rId31"/>
    <p:sldId id="659" r:id="rId32"/>
    <p:sldId id="660" r:id="rId33"/>
    <p:sldId id="661" r:id="rId34"/>
    <p:sldId id="683" r:id="rId35"/>
    <p:sldId id="686" r:id="rId36"/>
    <p:sldId id="668" r:id="rId37"/>
    <p:sldId id="669" r:id="rId38"/>
    <p:sldId id="670" r:id="rId39"/>
    <p:sldId id="671" r:id="rId40"/>
    <p:sldId id="672" r:id="rId41"/>
    <p:sldId id="673" r:id="rId42"/>
    <p:sldId id="685" r:id="rId43"/>
    <p:sldId id="674" r:id="rId44"/>
    <p:sldId id="675" r:id="rId45"/>
    <p:sldId id="676" r:id="rId46"/>
    <p:sldId id="677" r:id="rId47"/>
    <p:sldId id="690" r:id="rId48"/>
    <p:sldId id="691" r:id="rId49"/>
    <p:sldId id="692" r:id="rId50"/>
    <p:sldId id="693" r:id="rId51"/>
    <p:sldId id="694" r:id="rId52"/>
    <p:sldId id="695" r:id="rId53"/>
    <p:sldId id="696" r:id="rId54"/>
    <p:sldId id="697" r:id="rId55"/>
    <p:sldId id="738" r:id="rId56"/>
    <p:sldId id="735" r:id="rId57"/>
    <p:sldId id="688" r:id="rId58"/>
    <p:sldId id="663" r:id="rId59"/>
    <p:sldId id="639" r:id="rId60"/>
    <p:sldId id="698" r:id="rId61"/>
    <p:sldId id="699" r:id="rId62"/>
    <p:sldId id="700" r:id="rId63"/>
    <p:sldId id="701" r:id="rId64"/>
    <p:sldId id="702" r:id="rId65"/>
    <p:sldId id="703" r:id="rId66"/>
    <p:sldId id="704" r:id="rId67"/>
    <p:sldId id="705" r:id="rId68"/>
    <p:sldId id="706" r:id="rId69"/>
    <p:sldId id="714" r:id="rId70"/>
    <p:sldId id="734" r:id="rId71"/>
    <p:sldId id="708" r:id="rId72"/>
    <p:sldId id="709" r:id="rId73"/>
    <p:sldId id="710" r:id="rId74"/>
    <p:sldId id="718" r:id="rId75"/>
    <p:sldId id="722" r:id="rId76"/>
    <p:sldId id="739" r:id="rId77"/>
    <p:sldId id="640" r:id="rId78"/>
    <p:sldId id="641" r:id="rId79"/>
    <p:sldId id="643" r:id="rId80"/>
    <p:sldId id="725" r:id="rId81"/>
    <p:sldId id="726" r:id="rId82"/>
    <p:sldId id="733" r:id="rId83"/>
    <p:sldId id="727" r:id="rId84"/>
    <p:sldId id="728" r:id="rId85"/>
    <p:sldId id="729" r:id="rId86"/>
    <p:sldId id="730" r:id="rId87"/>
    <p:sldId id="731" r:id="rId88"/>
    <p:sldId id="732" r:id="rId89"/>
    <p:sldId id="667" r:id="rId90"/>
    <p:sldId id="633" r:id="rId91"/>
    <p:sldId id="740" r:id="rId92"/>
    <p:sldId id="689" r:id="rId93"/>
  </p:sldIdLst>
  <p:sldSz cx="9144000" cy="6858000" type="screen4x3"/>
  <p:notesSz cx="7010400" cy="9223375"/>
  <p:custShowLst>
    <p:custShow name="Custom Show 1" id="0">
      <p:sldLst/>
    </p:custShow>
  </p:custShowLst>
  <p:custDataLst>
    <p:tags r:id="rId97"/>
  </p:custDataLst>
  <p:defaultTextStyle>
    <a:defPPr>
      <a:defRPr lang="en-US"/>
    </a:defPPr>
    <a:lvl1pPr algn="l" defTabSz="912813" rtl="0" fontAlgn="base">
      <a:spcBef>
        <a:spcPct val="0"/>
      </a:spcBef>
      <a:spcAft>
        <a:spcPct val="0"/>
      </a:spcAft>
      <a:defRPr kern="1200">
        <a:solidFill>
          <a:schemeClr val="tx1"/>
        </a:solidFill>
        <a:latin typeface="Arial" charset="0"/>
        <a:ea typeface="+mn-ea"/>
        <a:cs typeface="+mn-cs"/>
      </a:defRPr>
    </a:lvl1pPr>
    <a:lvl2pPr marL="455613" indent="1588" algn="l" defTabSz="912813" rtl="0" fontAlgn="base">
      <a:spcBef>
        <a:spcPct val="0"/>
      </a:spcBef>
      <a:spcAft>
        <a:spcPct val="0"/>
      </a:spcAft>
      <a:defRPr kern="1200">
        <a:solidFill>
          <a:schemeClr val="tx1"/>
        </a:solidFill>
        <a:latin typeface="Arial" charset="0"/>
        <a:ea typeface="+mn-ea"/>
        <a:cs typeface="+mn-cs"/>
      </a:defRPr>
    </a:lvl2pPr>
    <a:lvl3pPr marL="912813" indent="1588" algn="l" defTabSz="912813" rtl="0" fontAlgn="base">
      <a:spcBef>
        <a:spcPct val="0"/>
      </a:spcBef>
      <a:spcAft>
        <a:spcPct val="0"/>
      </a:spcAft>
      <a:defRPr kern="1200">
        <a:solidFill>
          <a:schemeClr val="tx1"/>
        </a:solidFill>
        <a:latin typeface="Arial" charset="0"/>
        <a:ea typeface="+mn-ea"/>
        <a:cs typeface="+mn-cs"/>
      </a:defRPr>
    </a:lvl3pPr>
    <a:lvl4pPr marL="1370013" indent="1588" algn="l" defTabSz="912813" rtl="0" fontAlgn="base">
      <a:spcBef>
        <a:spcPct val="0"/>
      </a:spcBef>
      <a:spcAft>
        <a:spcPct val="0"/>
      </a:spcAft>
      <a:defRPr kern="1200">
        <a:solidFill>
          <a:schemeClr val="tx1"/>
        </a:solidFill>
        <a:latin typeface="Arial" charset="0"/>
        <a:ea typeface="+mn-ea"/>
        <a:cs typeface="+mn-cs"/>
      </a:defRPr>
    </a:lvl4pPr>
    <a:lvl5pPr marL="1827213" indent="1588" algn="l" defTabSz="912813"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proulx" initials="F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C5D8"/>
    <a:srgbClr val="FFCCCC"/>
    <a:srgbClr val="A6A6A6"/>
    <a:srgbClr val="FF0000"/>
    <a:srgbClr val="92D050"/>
    <a:srgbClr val="000000"/>
    <a:srgbClr val="FFCC00"/>
    <a:srgbClr val="FFCC66"/>
    <a:srgbClr val="FFFF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53" autoAdjust="0"/>
    <p:restoredTop sz="84788" autoAdjust="0"/>
  </p:normalViewPr>
  <p:slideViewPr>
    <p:cSldViewPr>
      <p:cViewPr varScale="1">
        <p:scale>
          <a:sx n="83" d="100"/>
          <a:sy n="83" d="100"/>
        </p:scale>
        <p:origin x="-888" y="-10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2936"/>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theme" Target="theme/theme1.xml"/><Relationship Id="rId10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notesMaster" Target="notesMasters/notesMaster1.xml"/><Relationship Id="rId95" Type="http://schemas.openxmlformats.org/officeDocument/2006/relationships/handoutMaster" Target="handoutMasters/handoutMaster1.xml"/><Relationship Id="rId96" Type="http://schemas.openxmlformats.org/officeDocument/2006/relationships/printerSettings" Target="printerSettings/printerSettings1.bin"/><Relationship Id="rId97" Type="http://schemas.openxmlformats.org/officeDocument/2006/relationships/tags" Target="tags/tag1.xml"/><Relationship Id="rId98" Type="http://schemas.openxmlformats.org/officeDocument/2006/relationships/commentAuthors" Target="commentAuthors.xml"/><Relationship Id="rId9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viewProps" Target="viewProp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1484"/>
          </a:xfrm>
          <a:prstGeom prst="rect">
            <a:avLst/>
          </a:prstGeom>
        </p:spPr>
        <p:txBody>
          <a:bodyPr vert="horz" lIns="91440" tIns="45720" rIns="91440" bIns="45720" rtlCol="0"/>
          <a:lstStyle>
            <a:lvl1pPr algn="l" defTabSz="914180"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40" y="0"/>
            <a:ext cx="3038475" cy="461484"/>
          </a:xfrm>
          <a:prstGeom prst="rect">
            <a:avLst/>
          </a:prstGeom>
        </p:spPr>
        <p:txBody>
          <a:bodyPr vert="horz" lIns="91440" tIns="45720" rIns="91440" bIns="45720" rtlCol="0"/>
          <a:lstStyle>
            <a:lvl1pPr algn="r" defTabSz="914180" fontAlgn="auto">
              <a:spcBef>
                <a:spcPts val="0"/>
              </a:spcBef>
              <a:spcAft>
                <a:spcPts val="0"/>
              </a:spcAft>
              <a:defRPr sz="1200">
                <a:latin typeface="+mn-lt"/>
              </a:defRPr>
            </a:lvl1pPr>
          </a:lstStyle>
          <a:p>
            <a:pPr>
              <a:defRPr/>
            </a:pPr>
            <a:fld id="{536432AA-93D9-4820-B3F5-3DCCBC147A65}" type="datetimeFigureOut">
              <a:rPr lang="en-US"/>
              <a:pPr>
                <a:defRPr/>
              </a:pPr>
              <a:t>10/25/15</a:t>
            </a:fld>
            <a:endParaRPr lang="en-US"/>
          </a:p>
        </p:txBody>
      </p:sp>
      <p:sp>
        <p:nvSpPr>
          <p:cNvPr id="4" name="Footer Placeholder 3"/>
          <p:cNvSpPr>
            <a:spLocks noGrp="1"/>
          </p:cNvSpPr>
          <p:nvPr>
            <p:ph type="ftr" sz="quarter" idx="2"/>
          </p:nvPr>
        </p:nvSpPr>
        <p:spPr>
          <a:xfrm>
            <a:off x="2" y="8760316"/>
            <a:ext cx="3038475" cy="461484"/>
          </a:xfrm>
          <a:prstGeom prst="rect">
            <a:avLst/>
          </a:prstGeom>
        </p:spPr>
        <p:txBody>
          <a:bodyPr vert="horz" lIns="91440" tIns="45720" rIns="91440" bIns="45720" rtlCol="0" anchor="b"/>
          <a:lstStyle>
            <a:lvl1pPr algn="l" defTabSz="914180"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40" y="8760316"/>
            <a:ext cx="3038475" cy="461484"/>
          </a:xfrm>
          <a:prstGeom prst="rect">
            <a:avLst/>
          </a:prstGeom>
        </p:spPr>
        <p:txBody>
          <a:bodyPr vert="horz" lIns="91440" tIns="45720" rIns="91440" bIns="45720" rtlCol="0" anchor="b"/>
          <a:lstStyle>
            <a:lvl1pPr algn="r" defTabSz="914180" fontAlgn="auto">
              <a:spcBef>
                <a:spcPts val="0"/>
              </a:spcBef>
              <a:spcAft>
                <a:spcPts val="0"/>
              </a:spcAft>
              <a:defRPr sz="1200">
                <a:latin typeface="+mn-lt"/>
              </a:defRPr>
            </a:lvl1pPr>
          </a:lstStyle>
          <a:p>
            <a:pPr>
              <a:defRPr/>
            </a:pPr>
            <a:fld id="{1B25A01F-C352-4E9D-8746-19F02E03DC40}" type="slidenum">
              <a:rPr lang="en-US"/>
              <a:pPr>
                <a:defRPr/>
              </a:pPr>
              <a:t>‹#›</a:t>
            </a:fld>
            <a:endParaRPr lang="en-US"/>
          </a:p>
        </p:txBody>
      </p:sp>
    </p:spTree>
    <p:extLst>
      <p:ext uri="{BB962C8B-B14F-4D97-AF65-F5344CB8AC3E}">
        <p14:creationId xmlns:p14="http://schemas.microsoft.com/office/powerpoint/2010/main" val="3701805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1484"/>
          </a:xfrm>
          <a:prstGeom prst="rect">
            <a:avLst/>
          </a:prstGeom>
        </p:spPr>
        <p:txBody>
          <a:bodyPr vert="horz" lIns="91440" tIns="45720" rIns="91440" bIns="45720" rtlCol="0"/>
          <a:lstStyle>
            <a:lvl1pPr algn="l" defTabSz="914180"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40" y="0"/>
            <a:ext cx="3038475" cy="461484"/>
          </a:xfrm>
          <a:prstGeom prst="rect">
            <a:avLst/>
          </a:prstGeom>
        </p:spPr>
        <p:txBody>
          <a:bodyPr vert="horz" lIns="91440" tIns="45720" rIns="91440" bIns="45720" rtlCol="0"/>
          <a:lstStyle>
            <a:lvl1pPr algn="r" defTabSz="914180" fontAlgn="auto">
              <a:spcBef>
                <a:spcPts val="0"/>
              </a:spcBef>
              <a:spcAft>
                <a:spcPts val="0"/>
              </a:spcAft>
              <a:defRPr sz="1200">
                <a:latin typeface="+mn-lt"/>
              </a:defRPr>
            </a:lvl1pPr>
          </a:lstStyle>
          <a:p>
            <a:pPr>
              <a:defRPr/>
            </a:pPr>
            <a:fld id="{A32CF06D-71F4-47D0-8072-12825CEDD2E0}" type="datetimeFigureOut">
              <a:rPr lang="en-US"/>
              <a:pPr>
                <a:defRPr/>
              </a:pPr>
              <a:t>10/25/15</a:t>
            </a:fld>
            <a:endParaRPr lang="en-US"/>
          </a:p>
        </p:txBody>
      </p:sp>
      <p:sp>
        <p:nvSpPr>
          <p:cNvPr id="4" name="Slide Image Placeholder 3"/>
          <p:cNvSpPr>
            <a:spLocks noGrp="1" noRot="1" noChangeAspect="1"/>
          </p:cNvSpPr>
          <p:nvPr>
            <p:ph type="sldImg" idx="2"/>
          </p:nvPr>
        </p:nvSpPr>
        <p:spPr>
          <a:xfrm>
            <a:off x="1200150" y="692150"/>
            <a:ext cx="4610100" cy="34575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381736"/>
            <a:ext cx="5607050" cy="4150204"/>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2" y="8760316"/>
            <a:ext cx="3038475" cy="461484"/>
          </a:xfrm>
          <a:prstGeom prst="rect">
            <a:avLst/>
          </a:prstGeom>
        </p:spPr>
        <p:txBody>
          <a:bodyPr vert="horz" lIns="91440" tIns="45720" rIns="91440" bIns="45720" rtlCol="0" anchor="b"/>
          <a:lstStyle>
            <a:lvl1pPr algn="l" defTabSz="914180"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40" y="8760316"/>
            <a:ext cx="3038475" cy="461484"/>
          </a:xfrm>
          <a:prstGeom prst="rect">
            <a:avLst/>
          </a:prstGeom>
        </p:spPr>
        <p:txBody>
          <a:bodyPr vert="horz" lIns="91440" tIns="45720" rIns="91440" bIns="45720" rtlCol="0" anchor="b"/>
          <a:lstStyle>
            <a:lvl1pPr algn="r" defTabSz="914180" fontAlgn="auto">
              <a:spcBef>
                <a:spcPts val="0"/>
              </a:spcBef>
              <a:spcAft>
                <a:spcPts val="0"/>
              </a:spcAft>
              <a:defRPr sz="1200">
                <a:latin typeface="+mn-lt"/>
              </a:defRPr>
            </a:lvl1pPr>
          </a:lstStyle>
          <a:p>
            <a:pPr>
              <a:defRPr/>
            </a:pPr>
            <a:fld id="{E6BA0CE9-A528-459A-B44D-83A66275B9F3}" type="slidenum">
              <a:rPr lang="en-US"/>
              <a:pPr>
                <a:defRPr/>
              </a:pPr>
              <a:t>‹#›</a:t>
            </a:fld>
            <a:endParaRPr lang="en-US"/>
          </a:p>
        </p:txBody>
      </p:sp>
    </p:spTree>
    <p:extLst>
      <p:ext uri="{BB962C8B-B14F-4D97-AF65-F5344CB8AC3E}">
        <p14:creationId xmlns:p14="http://schemas.microsoft.com/office/powerpoint/2010/main" val="1178889688"/>
      </p:ext>
    </p:extLst>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5448" algn="l" defTabSz="914180" rtl="0" eaLnBrk="1" latinLnBrk="0" hangingPunct="1">
      <a:defRPr sz="1200" kern="1200">
        <a:solidFill>
          <a:schemeClr val="tx1"/>
        </a:solidFill>
        <a:latin typeface="+mn-lt"/>
        <a:ea typeface="+mn-ea"/>
        <a:cs typeface="+mn-cs"/>
      </a:defRPr>
    </a:lvl6pPr>
    <a:lvl7pPr marL="2742538" algn="l" defTabSz="914180" rtl="0" eaLnBrk="1" latinLnBrk="0" hangingPunct="1">
      <a:defRPr sz="1200" kern="1200">
        <a:solidFill>
          <a:schemeClr val="tx1"/>
        </a:solidFill>
        <a:latin typeface="+mn-lt"/>
        <a:ea typeface="+mn-ea"/>
        <a:cs typeface="+mn-cs"/>
      </a:defRPr>
    </a:lvl7pPr>
    <a:lvl8pPr marL="3199628" algn="l" defTabSz="914180" rtl="0" eaLnBrk="1" latinLnBrk="0" hangingPunct="1">
      <a:defRPr sz="1200" kern="1200">
        <a:solidFill>
          <a:schemeClr val="tx1"/>
        </a:solidFill>
        <a:latin typeface="+mn-lt"/>
        <a:ea typeface="+mn-ea"/>
        <a:cs typeface="+mn-cs"/>
      </a:defRPr>
    </a:lvl8pPr>
    <a:lvl9pPr marL="3656718" algn="l" defTabSz="91418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657362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D0E699AA-3EE8-4577-90CF-1AED2CD6C215}" type="slidenum">
              <a:rPr lang="en-US"/>
              <a:pPr defTabSz="912813" fontAlgn="base">
                <a:spcBef>
                  <a:spcPct val="0"/>
                </a:spcBef>
                <a:spcAft>
                  <a:spcPct val="0"/>
                </a:spcAft>
                <a:defRPr/>
              </a:pPr>
              <a:t>10</a:t>
            </a:fld>
            <a:endParaRPr lang="en-US"/>
          </a:p>
        </p:txBody>
      </p:sp>
    </p:spTree>
    <p:extLst>
      <p:ext uri="{BB962C8B-B14F-4D97-AF65-F5344CB8AC3E}">
        <p14:creationId xmlns:p14="http://schemas.microsoft.com/office/powerpoint/2010/main" val="335030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D0E699AA-3EE8-4577-90CF-1AED2CD6C215}" type="slidenum">
              <a:rPr lang="en-US"/>
              <a:pPr defTabSz="912813" fontAlgn="base">
                <a:spcBef>
                  <a:spcPct val="0"/>
                </a:spcBef>
                <a:spcAft>
                  <a:spcPct val="0"/>
                </a:spcAft>
                <a:defRPr/>
              </a:pPr>
              <a:t>11</a:t>
            </a:fld>
            <a:endParaRPr lang="en-US"/>
          </a:p>
        </p:txBody>
      </p:sp>
    </p:spTree>
    <p:extLst>
      <p:ext uri="{BB962C8B-B14F-4D97-AF65-F5344CB8AC3E}">
        <p14:creationId xmlns:p14="http://schemas.microsoft.com/office/powerpoint/2010/main" val="2933841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D0E699AA-3EE8-4577-90CF-1AED2CD6C215}" type="slidenum">
              <a:rPr lang="en-US"/>
              <a:pPr defTabSz="912813" fontAlgn="base">
                <a:spcBef>
                  <a:spcPct val="0"/>
                </a:spcBef>
                <a:spcAft>
                  <a:spcPct val="0"/>
                </a:spcAft>
                <a:defRPr/>
              </a:pPr>
              <a:t>12</a:t>
            </a:fld>
            <a:endParaRPr lang="en-US"/>
          </a:p>
        </p:txBody>
      </p:sp>
    </p:spTree>
    <p:extLst>
      <p:ext uri="{BB962C8B-B14F-4D97-AF65-F5344CB8AC3E}">
        <p14:creationId xmlns:p14="http://schemas.microsoft.com/office/powerpoint/2010/main" val="2272037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D0E699AA-3EE8-4577-90CF-1AED2CD6C215}" type="slidenum">
              <a:rPr lang="en-US"/>
              <a:pPr defTabSz="912813" fontAlgn="base">
                <a:spcBef>
                  <a:spcPct val="0"/>
                </a:spcBef>
                <a:spcAft>
                  <a:spcPct val="0"/>
                </a:spcAft>
                <a:defRPr/>
              </a:pPr>
              <a:t>13</a:t>
            </a:fld>
            <a:endParaRPr lang="en-US"/>
          </a:p>
        </p:txBody>
      </p:sp>
    </p:spTree>
    <p:extLst>
      <p:ext uri="{BB962C8B-B14F-4D97-AF65-F5344CB8AC3E}">
        <p14:creationId xmlns:p14="http://schemas.microsoft.com/office/powerpoint/2010/main" val="3478691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D0E699AA-3EE8-4577-90CF-1AED2CD6C215}" type="slidenum">
              <a:rPr lang="en-US"/>
              <a:pPr defTabSz="912813" fontAlgn="base">
                <a:spcBef>
                  <a:spcPct val="0"/>
                </a:spcBef>
                <a:spcAft>
                  <a:spcPct val="0"/>
                </a:spcAft>
                <a:defRPr/>
              </a:pPr>
              <a:t>14</a:t>
            </a:fld>
            <a:endParaRPr lang="en-US"/>
          </a:p>
        </p:txBody>
      </p:sp>
    </p:spTree>
    <p:extLst>
      <p:ext uri="{BB962C8B-B14F-4D97-AF65-F5344CB8AC3E}">
        <p14:creationId xmlns:p14="http://schemas.microsoft.com/office/powerpoint/2010/main" val="3478691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D0E699AA-3EE8-4577-90CF-1AED2CD6C215}" type="slidenum">
              <a:rPr lang="en-US"/>
              <a:pPr defTabSz="912813" fontAlgn="base">
                <a:spcBef>
                  <a:spcPct val="0"/>
                </a:spcBef>
                <a:spcAft>
                  <a:spcPct val="0"/>
                </a:spcAft>
                <a:defRPr/>
              </a:pPr>
              <a:t>15</a:t>
            </a:fld>
            <a:endParaRPr lang="en-US"/>
          </a:p>
        </p:txBody>
      </p:sp>
    </p:spTree>
    <p:extLst>
      <p:ext uri="{BB962C8B-B14F-4D97-AF65-F5344CB8AC3E}">
        <p14:creationId xmlns:p14="http://schemas.microsoft.com/office/powerpoint/2010/main" val="159738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D0E699AA-3EE8-4577-90CF-1AED2CD6C215}" type="slidenum">
              <a:rPr lang="en-US"/>
              <a:pPr defTabSz="912813" fontAlgn="base">
                <a:spcBef>
                  <a:spcPct val="0"/>
                </a:spcBef>
                <a:spcAft>
                  <a:spcPct val="0"/>
                </a:spcAft>
                <a:defRPr/>
              </a:pPr>
              <a:t>16</a:t>
            </a:fld>
            <a:endParaRPr lang="en-US"/>
          </a:p>
        </p:txBody>
      </p:sp>
    </p:spTree>
    <p:extLst>
      <p:ext uri="{BB962C8B-B14F-4D97-AF65-F5344CB8AC3E}">
        <p14:creationId xmlns:p14="http://schemas.microsoft.com/office/powerpoint/2010/main" val="2922063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D0E699AA-3EE8-4577-90CF-1AED2CD6C215}" type="slidenum">
              <a:rPr lang="en-US"/>
              <a:pPr defTabSz="912813" fontAlgn="base">
                <a:spcBef>
                  <a:spcPct val="0"/>
                </a:spcBef>
                <a:spcAft>
                  <a:spcPct val="0"/>
                </a:spcAft>
                <a:defRPr/>
              </a:pPr>
              <a:t>17</a:t>
            </a:fld>
            <a:endParaRPr lang="en-US"/>
          </a:p>
        </p:txBody>
      </p:sp>
    </p:spTree>
    <p:extLst>
      <p:ext uri="{BB962C8B-B14F-4D97-AF65-F5344CB8AC3E}">
        <p14:creationId xmlns:p14="http://schemas.microsoft.com/office/powerpoint/2010/main" val="3733320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D0E699AA-3EE8-4577-90CF-1AED2CD6C215}" type="slidenum">
              <a:rPr lang="en-US"/>
              <a:pPr defTabSz="912813" fontAlgn="base">
                <a:spcBef>
                  <a:spcPct val="0"/>
                </a:spcBef>
                <a:spcAft>
                  <a:spcPct val="0"/>
                </a:spcAft>
                <a:defRPr/>
              </a:pPr>
              <a:t>18</a:t>
            </a:fld>
            <a:endParaRPr lang="en-US"/>
          </a:p>
        </p:txBody>
      </p:sp>
    </p:spTree>
    <p:extLst>
      <p:ext uri="{BB962C8B-B14F-4D97-AF65-F5344CB8AC3E}">
        <p14:creationId xmlns:p14="http://schemas.microsoft.com/office/powerpoint/2010/main" val="3197963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D0E699AA-3EE8-4577-90CF-1AED2CD6C215}" type="slidenum">
              <a:rPr lang="en-US"/>
              <a:pPr defTabSz="912813" fontAlgn="base">
                <a:spcBef>
                  <a:spcPct val="0"/>
                </a:spcBef>
                <a:spcAft>
                  <a:spcPct val="0"/>
                </a:spcAft>
                <a:defRPr/>
              </a:pPr>
              <a:t>19</a:t>
            </a:fld>
            <a:endParaRPr lang="en-US"/>
          </a:p>
        </p:txBody>
      </p:sp>
    </p:spTree>
    <p:extLst>
      <p:ext uri="{BB962C8B-B14F-4D97-AF65-F5344CB8AC3E}">
        <p14:creationId xmlns:p14="http://schemas.microsoft.com/office/powerpoint/2010/main" val="3107048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D0E699AA-3EE8-4577-90CF-1AED2CD6C215}" type="slidenum">
              <a:rPr lang="en-US"/>
              <a:pPr defTabSz="912813" fontAlgn="base">
                <a:spcBef>
                  <a:spcPct val="0"/>
                </a:spcBef>
                <a:spcAft>
                  <a:spcPct val="0"/>
                </a:spcAft>
                <a:defRPr/>
              </a:pPr>
              <a:t>2</a:t>
            </a:fld>
            <a:endParaRPr lang="en-US"/>
          </a:p>
        </p:txBody>
      </p:sp>
    </p:spTree>
    <p:extLst>
      <p:ext uri="{BB962C8B-B14F-4D97-AF65-F5344CB8AC3E}">
        <p14:creationId xmlns:p14="http://schemas.microsoft.com/office/powerpoint/2010/main" val="4177887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D0E699AA-3EE8-4577-90CF-1AED2CD6C215}" type="slidenum">
              <a:rPr lang="en-US"/>
              <a:pPr defTabSz="912813" fontAlgn="base">
                <a:spcBef>
                  <a:spcPct val="0"/>
                </a:spcBef>
                <a:spcAft>
                  <a:spcPct val="0"/>
                </a:spcAft>
                <a:defRPr/>
              </a:pPr>
              <a:t>20</a:t>
            </a:fld>
            <a:endParaRPr lang="en-US"/>
          </a:p>
        </p:txBody>
      </p:sp>
    </p:spTree>
    <p:extLst>
      <p:ext uri="{BB962C8B-B14F-4D97-AF65-F5344CB8AC3E}">
        <p14:creationId xmlns:p14="http://schemas.microsoft.com/office/powerpoint/2010/main" val="3936028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D0E699AA-3EE8-4577-90CF-1AED2CD6C215}" type="slidenum">
              <a:rPr lang="en-US"/>
              <a:pPr defTabSz="912813" fontAlgn="base">
                <a:spcBef>
                  <a:spcPct val="0"/>
                </a:spcBef>
                <a:spcAft>
                  <a:spcPct val="0"/>
                </a:spcAft>
                <a:defRPr/>
              </a:pPr>
              <a:t>21</a:t>
            </a:fld>
            <a:endParaRPr lang="en-US"/>
          </a:p>
        </p:txBody>
      </p:sp>
    </p:spTree>
    <p:extLst>
      <p:ext uri="{BB962C8B-B14F-4D97-AF65-F5344CB8AC3E}">
        <p14:creationId xmlns:p14="http://schemas.microsoft.com/office/powerpoint/2010/main" val="250527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BA0CE9-A528-459A-B44D-83A66275B9F3}" type="slidenum">
              <a:rPr lang="en-US" smtClean="0"/>
              <a:pPr>
                <a:defRPr/>
              </a:pPr>
              <a:t>36</a:t>
            </a:fld>
            <a:endParaRPr lang="en-US"/>
          </a:p>
        </p:txBody>
      </p:sp>
    </p:spTree>
    <p:extLst>
      <p:ext uri="{BB962C8B-B14F-4D97-AF65-F5344CB8AC3E}">
        <p14:creationId xmlns:p14="http://schemas.microsoft.com/office/powerpoint/2010/main" val="1693419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BA0CE9-A528-459A-B44D-83A66275B9F3}" type="slidenum">
              <a:rPr lang="en-US" smtClean="0"/>
              <a:pPr>
                <a:defRPr/>
              </a:pPr>
              <a:t>37</a:t>
            </a:fld>
            <a:endParaRPr lang="en-US"/>
          </a:p>
        </p:txBody>
      </p:sp>
    </p:spTree>
    <p:extLst>
      <p:ext uri="{BB962C8B-B14F-4D97-AF65-F5344CB8AC3E}">
        <p14:creationId xmlns:p14="http://schemas.microsoft.com/office/powerpoint/2010/main" val="2090708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6BA0CE9-A528-459A-B44D-83A66275B9F3}" type="slidenum">
              <a:rPr lang="en-US" smtClean="0"/>
              <a:pPr>
                <a:defRPr/>
              </a:pPr>
              <a:t>38</a:t>
            </a:fld>
            <a:endParaRPr lang="en-US"/>
          </a:p>
        </p:txBody>
      </p:sp>
    </p:spTree>
    <p:extLst>
      <p:ext uri="{BB962C8B-B14F-4D97-AF65-F5344CB8AC3E}">
        <p14:creationId xmlns:p14="http://schemas.microsoft.com/office/powerpoint/2010/main" val="1449322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If we realize</a:t>
            </a:r>
            <a:r>
              <a:rPr lang="en-US" baseline="0" dirty="0" smtClean="0"/>
              <a:t> this structure into the database, we can see there are two core tables recording each node and approach, in the red box. And all the other sub-tables will link to the two red tables through the foreign key. For example, the foreign key in a buffer is the approach ID for that buffer. And you can find the approach ID in the approach table. </a:t>
            </a: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D0E699AA-3EE8-4577-90CF-1AED2CD6C215}" type="slidenum">
              <a:rPr lang="en-US"/>
              <a:pPr defTabSz="912813" fontAlgn="base">
                <a:spcBef>
                  <a:spcPct val="0"/>
                </a:spcBef>
                <a:spcAft>
                  <a:spcPct val="0"/>
                </a:spcAft>
                <a:defRPr/>
              </a:pPr>
              <a:t>39</a:t>
            </a:fld>
            <a:endParaRPr lang="en-US"/>
          </a:p>
        </p:txBody>
      </p:sp>
    </p:spTree>
    <p:extLst>
      <p:ext uri="{BB962C8B-B14F-4D97-AF65-F5344CB8AC3E}">
        <p14:creationId xmlns:p14="http://schemas.microsoft.com/office/powerpoint/2010/main" val="3612685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nodes includes intersections, segment breaks, underpass/overpass; approaches are segments connect nodes in different travel directions. They are the basic components in the database, onto which other elements are connected. Create a new map in </a:t>
            </a:r>
            <a:r>
              <a:rPr lang="en-US" dirty="0" err="1" smtClean="0"/>
              <a:t>google</a:t>
            </a:r>
            <a:r>
              <a:rPr lang="en-US" dirty="0" smtClean="0"/>
              <a:t> maps. Name the map, add points at the location of the nodes, new lines along the segments. Then name them in 7 digits, first 3 for route name and left 4 digits for </a:t>
            </a:r>
            <a:r>
              <a:rPr lang="en-US" dirty="0" err="1" smtClean="0"/>
              <a:t>squence</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E6BA0CE9-A528-459A-B44D-83A66275B9F3}" type="slidenum">
              <a:rPr lang="en-US" smtClean="0"/>
              <a:pPr>
                <a:defRPr/>
              </a:pPr>
              <a:t>40</a:t>
            </a:fld>
            <a:endParaRPr lang="en-US"/>
          </a:p>
        </p:txBody>
      </p:sp>
    </p:spTree>
    <p:extLst>
      <p:ext uri="{BB962C8B-B14F-4D97-AF65-F5344CB8AC3E}">
        <p14:creationId xmlns:p14="http://schemas.microsoft.com/office/powerpoint/2010/main" val="225900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conduct the work more </a:t>
            </a:r>
            <a:r>
              <a:rPr lang="en-US" dirty="0" err="1" smtClean="0"/>
              <a:t>efficienctly</a:t>
            </a:r>
            <a:r>
              <a:rPr lang="en-US" dirty="0" smtClean="0"/>
              <a:t>, we use double screen. One is to navigate in the map, the other is to input the data. </a:t>
            </a:r>
            <a:endParaRPr lang="en-US" dirty="0"/>
          </a:p>
        </p:txBody>
      </p:sp>
      <p:sp>
        <p:nvSpPr>
          <p:cNvPr id="4" name="Slide Number Placeholder 3"/>
          <p:cNvSpPr>
            <a:spLocks noGrp="1"/>
          </p:cNvSpPr>
          <p:nvPr>
            <p:ph type="sldNum" sz="quarter" idx="10"/>
          </p:nvPr>
        </p:nvSpPr>
        <p:spPr/>
        <p:txBody>
          <a:bodyPr/>
          <a:lstStyle/>
          <a:p>
            <a:pPr>
              <a:defRPr/>
            </a:pPr>
            <a:fld id="{E6BA0CE9-A528-459A-B44D-83A66275B9F3}" type="slidenum">
              <a:rPr lang="en-US" smtClean="0"/>
              <a:pPr>
                <a:defRPr/>
              </a:pPr>
              <a:t>41</a:t>
            </a:fld>
            <a:endParaRPr lang="en-US"/>
          </a:p>
        </p:txBody>
      </p:sp>
    </p:spTree>
    <p:extLst>
      <p:ext uri="{BB962C8B-B14F-4D97-AF65-F5344CB8AC3E}">
        <p14:creationId xmlns:p14="http://schemas.microsoft.com/office/powerpoint/2010/main" val="10112293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us look at the</a:t>
            </a:r>
            <a:r>
              <a:rPr lang="en-US" baseline="0" dirty="0" smtClean="0"/>
              <a:t> sliding window approach through a small illustrative example.</a:t>
            </a:r>
          </a:p>
          <a:p>
            <a:r>
              <a:rPr lang="en-US" baseline="0" dirty="0" smtClean="0"/>
              <a:t>Here, we have a road network and shown in grey, and the black circles are the individual crash locations.</a:t>
            </a:r>
            <a:endParaRPr lang="en-US" dirty="0"/>
          </a:p>
        </p:txBody>
      </p:sp>
      <p:sp>
        <p:nvSpPr>
          <p:cNvPr id="4" name="Slide Number Placeholder 3"/>
          <p:cNvSpPr>
            <a:spLocks noGrp="1"/>
          </p:cNvSpPr>
          <p:nvPr>
            <p:ph type="sldNum" sz="quarter" idx="10"/>
          </p:nvPr>
        </p:nvSpPr>
        <p:spPr/>
        <p:txBody>
          <a:bodyPr/>
          <a:lstStyle/>
          <a:p>
            <a:pPr>
              <a:defRPr/>
            </a:pPr>
            <a:fld id="{E6BA0CE9-A528-459A-B44D-83A66275B9F3}" type="slidenum">
              <a:rPr lang="en-US" smtClean="0"/>
              <a:pPr>
                <a:defRPr/>
              </a:pPr>
              <a:t>61</a:t>
            </a:fld>
            <a:endParaRPr lang="en-US"/>
          </a:p>
        </p:txBody>
      </p:sp>
    </p:spTree>
    <p:extLst>
      <p:ext uri="{BB962C8B-B14F-4D97-AF65-F5344CB8AC3E}">
        <p14:creationId xmlns:p14="http://schemas.microsoft.com/office/powerpoint/2010/main" val="20528089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Let</a:t>
            </a:r>
            <a:r>
              <a:rPr lang="en-US" baseline="0" dirty="0" smtClean="0"/>
              <a:t> us assume that the two user inputs in this case are a (fixed) window length of 0.2 miles, and a threshold of 2 crashes</a:t>
            </a:r>
          </a:p>
          <a:p>
            <a:pPr marL="171450" indent="-171450">
              <a:buFontTx/>
              <a:buChar char="-"/>
            </a:pPr>
            <a:r>
              <a:rPr lang="en-US" dirty="0" smtClean="0"/>
              <a:t>The crash window</a:t>
            </a:r>
            <a:r>
              <a:rPr lang="en-US" baseline="0" dirty="0" smtClean="0"/>
              <a:t> is placed by using the first crash as a start point. The resulting road segment covered by the crash window forms the first candidate HCCL location. </a:t>
            </a:r>
          </a:p>
          <a:p>
            <a:pPr marL="171450" indent="-171450">
              <a:buFontTx/>
              <a:buChar char="-"/>
            </a:pPr>
            <a:r>
              <a:rPr lang="en-US" baseline="0" dirty="0" smtClean="0"/>
              <a:t>We now check the total number of crashes within this road segment, which is 2, which is equal to the crash threshold. Hence this qualifies as a HCCL!</a:t>
            </a:r>
          </a:p>
          <a:p>
            <a:pPr marL="171450" indent="-171450">
              <a:buFontTx/>
              <a:buChar char="-"/>
            </a:pPr>
            <a:r>
              <a:rPr lang="en-US" baseline="0" dirty="0" smtClean="0"/>
              <a:t>We now move on to the second candidate location, which starts from the next available crash as a start point. Here we have three crashes – so it is a HCCL as well!</a:t>
            </a:r>
          </a:p>
          <a:p>
            <a:pPr marL="171450" indent="-171450">
              <a:buFontTx/>
              <a:buChar char="-"/>
            </a:pPr>
            <a:r>
              <a:rPr lang="en-US" baseline="0" dirty="0" smtClean="0"/>
              <a:t>The next available crash window only contains one crash – so it is not a HCCL</a:t>
            </a:r>
          </a:p>
          <a:p>
            <a:pPr marL="171450" indent="-171450">
              <a:buFontTx/>
              <a:buChar char="-"/>
            </a:pPr>
            <a:r>
              <a:rPr lang="en-US" baseline="0" dirty="0" smtClean="0"/>
              <a:t>Finally, the last available crash window contains three crashes – so it is a HCCL</a:t>
            </a:r>
          </a:p>
          <a:p>
            <a:pPr marL="171450" indent="-171450">
              <a:buFontTx/>
              <a:buChar char="-"/>
            </a:pPr>
            <a:r>
              <a:rPr lang="en-US" baseline="0" dirty="0" smtClean="0"/>
              <a:t>In conclusion, we see that the sliding window approach identified 3 HCCLs which covered 8 crashes between them.</a:t>
            </a:r>
          </a:p>
          <a:p>
            <a:pPr marL="171450" indent="-171450">
              <a:buFontTx/>
              <a:buChar char="-"/>
            </a:pP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E6BA0CE9-A528-459A-B44D-83A66275B9F3}" type="slidenum">
              <a:rPr lang="en-US" smtClean="0"/>
              <a:pPr>
                <a:defRPr/>
              </a:pPr>
              <a:t>62</a:t>
            </a:fld>
            <a:endParaRPr lang="en-US"/>
          </a:p>
        </p:txBody>
      </p:sp>
    </p:spTree>
    <p:extLst>
      <p:ext uri="{BB962C8B-B14F-4D97-AF65-F5344CB8AC3E}">
        <p14:creationId xmlns:p14="http://schemas.microsoft.com/office/powerpoint/2010/main" val="1127513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D0E699AA-3EE8-4577-90CF-1AED2CD6C215}" type="slidenum">
              <a:rPr lang="en-US"/>
              <a:pPr defTabSz="912813" fontAlgn="base">
                <a:spcBef>
                  <a:spcPct val="0"/>
                </a:spcBef>
                <a:spcAft>
                  <a:spcPct val="0"/>
                </a:spcAft>
                <a:defRPr/>
              </a:pPr>
              <a:t>3</a:t>
            </a:fld>
            <a:endParaRPr lang="en-US"/>
          </a:p>
        </p:txBody>
      </p:sp>
    </p:spTree>
    <p:extLst>
      <p:ext uri="{BB962C8B-B14F-4D97-AF65-F5344CB8AC3E}">
        <p14:creationId xmlns:p14="http://schemas.microsoft.com/office/powerpoint/2010/main" val="41778874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Let</a:t>
            </a:r>
            <a:r>
              <a:rPr lang="en-US" baseline="0" dirty="0" smtClean="0"/>
              <a:t> us assume that the two user inputs in this case are a (fixed) window length of 0.2 miles, and a threshold of 2 crashes</a:t>
            </a:r>
          </a:p>
          <a:p>
            <a:pPr marL="171450" indent="-171450">
              <a:buFontTx/>
              <a:buChar char="-"/>
            </a:pPr>
            <a:r>
              <a:rPr lang="en-US" dirty="0" smtClean="0"/>
              <a:t>The crash window</a:t>
            </a:r>
            <a:r>
              <a:rPr lang="en-US" baseline="0" dirty="0" smtClean="0"/>
              <a:t> is placed by using the first crash as a start point. The resulting road segment covered by the crash window forms the first candidate HCCL location. </a:t>
            </a:r>
          </a:p>
          <a:p>
            <a:pPr marL="171450" indent="-171450">
              <a:buFontTx/>
              <a:buChar char="-"/>
            </a:pPr>
            <a:r>
              <a:rPr lang="en-US" baseline="0" dirty="0" smtClean="0"/>
              <a:t>We now check the total number of crashes within this road segment, which is 2, which is equal to the crash threshold. Hence this qualifies as a HCCL!</a:t>
            </a:r>
          </a:p>
          <a:p>
            <a:pPr marL="171450" indent="-171450">
              <a:buFontTx/>
              <a:buChar char="-"/>
            </a:pPr>
            <a:r>
              <a:rPr lang="en-US" baseline="0" dirty="0" smtClean="0"/>
              <a:t>We now move on to the second candidate location, which starts from the next available crash as a start point. Here we have three crashes – so it is a HCCL as well!</a:t>
            </a:r>
          </a:p>
          <a:p>
            <a:pPr marL="171450" indent="-171450">
              <a:buFontTx/>
              <a:buChar char="-"/>
            </a:pPr>
            <a:r>
              <a:rPr lang="en-US" baseline="0" dirty="0" smtClean="0"/>
              <a:t>The next available crash window only contains one crash – so it is not a HCCL</a:t>
            </a:r>
          </a:p>
          <a:p>
            <a:pPr marL="171450" indent="-171450">
              <a:buFontTx/>
              <a:buChar char="-"/>
            </a:pPr>
            <a:r>
              <a:rPr lang="en-US" baseline="0" dirty="0" smtClean="0"/>
              <a:t>Finally, the last available crash window contains three crashes – so it is a HCCL</a:t>
            </a:r>
          </a:p>
          <a:p>
            <a:pPr marL="171450" indent="-171450">
              <a:buFontTx/>
              <a:buChar char="-"/>
            </a:pPr>
            <a:r>
              <a:rPr lang="en-US" baseline="0" dirty="0" smtClean="0"/>
              <a:t>In conclusion, we see that the sliding window approach identified 3 HCCLs which covered 8 crashes between them.</a:t>
            </a:r>
          </a:p>
          <a:p>
            <a:pPr marL="171450" indent="-171450">
              <a:buFontTx/>
              <a:buChar char="-"/>
            </a:pP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E6BA0CE9-A528-459A-B44D-83A66275B9F3}" type="slidenum">
              <a:rPr lang="en-US" smtClean="0"/>
              <a:pPr>
                <a:defRPr/>
              </a:pPr>
              <a:t>63</a:t>
            </a:fld>
            <a:endParaRPr lang="en-US"/>
          </a:p>
        </p:txBody>
      </p:sp>
    </p:spTree>
    <p:extLst>
      <p:ext uri="{BB962C8B-B14F-4D97-AF65-F5344CB8AC3E}">
        <p14:creationId xmlns:p14="http://schemas.microsoft.com/office/powerpoint/2010/main" val="34957112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strength of the sliding window</a:t>
            </a:r>
            <a:r>
              <a:rPr lang="en-US" baseline="0" dirty="0" smtClean="0"/>
              <a:t> approach is that it is an easy, intuitive approach to follow.</a:t>
            </a:r>
          </a:p>
          <a:p>
            <a:pPr marL="171450" indent="-171450">
              <a:buFontTx/>
              <a:buChar char="-"/>
            </a:pPr>
            <a:r>
              <a:rPr lang="en-US" dirty="0" smtClean="0"/>
              <a:t>However</a:t>
            </a:r>
            <a:r>
              <a:rPr lang="en-US" baseline="0" dirty="0" smtClean="0"/>
              <a:t> its weakness is that the fixed HCCL length assumption leads to inefficient HCCL definition, as seen below. Here all the three crashes were located at one point location, but the HCCL was still defined over 0.2 miles.</a:t>
            </a:r>
          </a:p>
          <a:p>
            <a:pPr marL="171450" indent="-171450">
              <a:buFontTx/>
              <a:buChar char="-"/>
            </a:pPr>
            <a:r>
              <a:rPr lang="en-US" baseline="0" dirty="0" smtClean="0"/>
              <a:t>We also believe that pedestrian-vehicle interactions are more localized, i.e., they occur at intersections, mid-blocks and other crosswalks. So it would be more useful to have compact, dense definitions of HCCLs.</a:t>
            </a:r>
          </a:p>
          <a:p>
            <a:pPr marL="171450" indent="-171450">
              <a:buFontTx/>
              <a:buChar char="-"/>
            </a:pPr>
            <a:r>
              <a:rPr lang="en-US" baseline="0" dirty="0" smtClean="0"/>
              <a:t>So the question is if we can improve upon this definition?</a:t>
            </a:r>
            <a:endParaRPr lang="en-US" dirty="0"/>
          </a:p>
        </p:txBody>
      </p:sp>
      <p:sp>
        <p:nvSpPr>
          <p:cNvPr id="4" name="Slide Number Placeholder 3"/>
          <p:cNvSpPr>
            <a:spLocks noGrp="1"/>
          </p:cNvSpPr>
          <p:nvPr>
            <p:ph type="sldNum" sz="quarter" idx="10"/>
          </p:nvPr>
        </p:nvSpPr>
        <p:spPr/>
        <p:txBody>
          <a:bodyPr/>
          <a:lstStyle/>
          <a:p>
            <a:pPr>
              <a:defRPr/>
            </a:pPr>
            <a:fld id="{E6BA0CE9-A528-459A-B44D-83A66275B9F3}" type="slidenum">
              <a:rPr lang="en-US" smtClean="0"/>
              <a:pPr>
                <a:defRPr/>
              </a:pPr>
              <a:t>64</a:t>
            </a:fld>
            <a:endParaRPr lang="en-US"/>
          </a:p>
        </p:txBody>
      </p:sp>
    </p:spTree>
    <p:extLst>
      <p:ext uri="{BB962C8B-B14F-4D97-AF65-F5344CB8AC3E}">
        <p14:creationId xmlns:p14="http://schemas.microsoft.com/office/powerpoint/2010/main" val="20413866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address this question, we</a:t>
            </a:r>
            <a:r>
              <a:rPr lang="en-US" baseline="0" dirty="0" smtClean="0"/>
              <a:t> employ a new technique called dynamic programming, which provides a framework to systematically evaluate all possible combinations of HCCL definitions.</a:t>
            </a:r>
          </a:p>
          <a:p>
            <a:r>
              <a:rPr lang="en-US" dirty="0" smtClean="0"/>
              <a:t>-In order to use this technique, we made</a:t>
            </a:r>
            <a:r>
              <a:rPr lang="en-US" baseline="0" dirty="0" smtClean="0"/>
              <a:t> a modification to the HCCL definition, which we thought was reasonable. We relaxed the fixed window length assumption for the HCCLs, and instead </a:t>
            </a:r>
            <a:r>
              <a:rPr lang="en-US" baseline="0" dirty="0" err="1" smtClean="0"/>
              <a:t>interpretted</a:t>
            </a:r>
            <a:r>
              <a:rPr lang="en-US" baseline="0" dirty="0" smtClean="0"/>
              <a:t> the user input as the maximum possible crash window size. In other words, HCCLs can be smaller in size than the prescribed input, but not bigger than it.</a:t>
            </a:r>
            <a:endParaRPr lang="en-US" dirty="0"/>
          </a:p>
        </p:txBody>
      </p:sp>
      <p:sp>
        <p:nvSpPr>
          <p:cNvPr id="4" name="Slide Number Placeholder 3"/>
          <p:cNvSpPr>
            <a:spLocks noGrp="1"/>
          </p:cNvSpPr>
          <p:nvPr>
            <p:ph type="sldNum" sz="quarter" idx="10"/>
          </p:nvPr>
        </p:nvSpPr>
        <p:spPr/>
        <p:txBody>
          <a:bodyPr/>
          <a:lstStyle/>
          <a:p>
            <a:pPr>
              <a:defRPr/>
            </a:pPr>
            <a:fld id="{E6BA0CE9-A528-459A-B44D-83A66275B9F3}" type="slidenum">
              <a:rPr lang="en-US" smtClean="0"/>
              <a:pPr>
                <a:defRPr/>
              </a:pPr>
              <a:t>66</a:t>
            </a:fld>
            <a:endParaRPr lang="en-US"/>
          </a:p>
        </p:txBody>
      </p:sp>
    </p:spTree>
    <p:extLst>
      <p:ext uri="{BB962C8B-B14F-4D97-AF65-F5344CB8AC3E}">
        <p14:creationId xmlns:p14="http://schemas.microsoft.com/office/powerpoint/2010/main" val="34025032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address this question, we</a:t>
            </a:r>
            <a:r>
              <a:rPr lang="en-US" baseline="0" dirty="0" smtClean="0"/>
              <a:t> employ a new technique called dynamic programming, which provides a framework to systematically evaluate all possible combinations of HCCL definitions.</a:t>
            </a:r>
          </a:p>
          <a:p>
            <a:r>
              <a:rPr lang="en-US" dirty="0" smtClean="0"/>
              <a:t>-In order to use this technique, we made</a:t>
            </a:r>
            <a:r>
              <a:rPr lang="en-US" baseline="0" dirty="0" smtClean="0"/>
              <a:t> a modification to the HCCL definition, which we thought was reasonable. We relaxed the fixed window length assumption for the HCCLs, and instead </a:t>
            </a:r>
            <a:r>
              <a:rPr lang="en-US" baseline="0" dirty="0" err="1" smtClean="0"/>
              <a:t>interpretted</a:t>
            </a:r>
            <a:r>
              <a:rPr lang="en-US" baseline="0" dirty="0" smtClean="0"/>
              <a:t> the user input as the maximum possible crash window size. In other words, HCCLs can be smaller in size than the prescribed input, but not bigger than it.</a:t>
            </a:r>
            <a:endParaRPr lang="en-US" dirty="0"/>
          </a:p>
        </p:txBody>
      </p:sp>
      <p:sp>
        <p:nvSpPr>
          <p:cNvPr id="4" name="Slide Number Placeholder 3"/>
          <p:cNvSpPr>
            <a:spLocks noGrp="1"/>
          </p:cNvSpPr>
          <p:nvPr>
            <p:ph type="sldNum" sz="quarter" idx="10"/>
          </p:nvPr>
        </p:nvSpPr>
        <p:spPr/>
        <p:txBody>
          <a:bodyPr/>
          <a:lstStyle/>
          <a:p>
            <a:pPr>
              <a:defRPr/>
            </a:pPr>
            <a:fld id="{E6BA0CE9-A528-459A-B44D-83A66275B9F3}" type="slidenum">
              <a:rPr lang="en-US" smtClean="0"/>
              <a:pPr>
                <a:defRPr/>
              </a:pPr>
              <a:t>67</a:t>
            </a:fld>
            <a:endParaRPr lang="en-US"/>
          </a:p>
        </p:txBody>
      </p:sp>
    </p:spTree>
    <p:extLst>
      <p:ext uri="{BB962C8B-B14F-4D97-AF65-F5344CB8AC3E}">
        <p14:creationId xmlns:p14="http://schemas.microsoft.com/office/powerpoint/2010/main" val="9570913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Now, when we</a:t>
            </a:r>
            <a:r>
              <a:rPr lang="en-US" baseline="0" dirty="0" smtClean="0"/>
              <a:t> employ the dynamic programming approach, we generate 4 HCCLs of variable sizes. All of them containing as many or more crashes than the prescribed user threshold, and even crash 6 is now covered. </a:t>
            </a:r>
            <a:endParaRPr lang="en-US" dirty="0"/>
          </a:p>
        </p:txBody>
      </p:sp>
      <p:sp>
        <p:nvSpPr>
          <p:cNvPr id="4" name="Slide Number Placeholder 3"/>
          <p:cNvSpPr>
            <a:spLocks noGrp="1"/>
          </p:cNvSpPr>
          <p:nvPr>
            <p:ph type="sldNum" sz="quarter" idx="10"/>
          </p:nvPr>
        </p:nvSpPr>
        <p:spPr/>
        <p:txBody>
          <a:bodyPr/>
          <a:lstStyle/>
          <a:p>
            <a:pPr>
              <a:defRPr/>
            </a:pPr>
            <a:fld id="{E6BA0CE9-A528-459A-B44D-83A66275B9F3}" type="slidenum">
              <a:rPr lang="en-US" smtClean="0"/>
              <a:pPr>
                <a:defRPr/>
              </a:pPr>
              <a:t>68</a:t>
            </a:fld>
            <a:endParaRPr lang="en-US"/>
          </a:p>
        </p:txBody>
      </p:sp>
    </p:spTree>
    <p:extLst>
      <p:ext uri="{BB962C8B-B14F-4D97-AF65-F5344CB8AC3E}">
        <p14:creationId xmlns:p14="http://schemas.microsoft.com/office/powerpoint/2010/main" val="37998526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Now, when we</a:t>
            </a:r>
            <a:r>
              <a:rPr lang="en-US" baseline="0" dirty="0" smtClean="0"/>
              <a:t> employ the dynamic programming approach, we generate 4 HCCLs of variable sizes. All of them containing as many or more crashes than the prescribed user threshold, and even crash 6 is now covered. </a:t>
            </a:r>
            <a:endParaRPr lang="en-US" dirty="0"/>
          </a:p>
        </p:txBody>
      </p:sp>
      <p:sp>
        <p:nvSpPr>
          <p:cNvPr id="4" name="Slide Number Placeholder 3"/>
          <p:cNvSpPr>
            <a:spLocks noGrp="1"/>
          </p:cNvSpPr>
          <p:nvPr>
            <p:ph type="sldNum" sz="quarter" idx="10"/>
          </p:nvPr>
        </p:nvSpPr>
        <p:spPr/>
        <p:txBody>
          <a:bodyPr/>
          <a:lstStyle/>
          <a:p>
            <a:pPr>
              <a:defRPr/>
            </a:pPr>
            <a:fld id="{E6BA0CE9-A528-459A-B44D-83A66275B9F3}" type="slidenum">
              <a:rPr lang="en-US" smtClean="0"/>
              <a:pPr>
                <a:defRPr/>
              </a:pPr>
              <a:t>70</a:t>
            </a:fld>
            <a:endParaRPr lang="en-US"/>
          </a:p>
        </p:txBody>
      </p:sp>
    </p:spTree>
    <p:extLst>
      <p:ext uri="{BB962C8B-B14F-4D97-AF65-F5344CB8AC3E}">
        <p14:creationId xmlns:p14="http://schemas.microsoft.com/office/powerpoint/2010/main" val="32060264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strength</a:t>
            </a:r>
            <a:r>
              <a:rPr lang="en-US" baseline="0" dirty="0" smtClean="0"/>
              <a:t> of the dynamic programming approach is that it provides the densest possible HCCL definitions. Now there is no empty space at the end of the HCCL, with all HCCLs beginning and ending with a crash.</a:t>
            </a:r>
          </a:p>
          <a:p>
            <a:pPr marL="171450" indent="-171450">
              <a:buFontTx/>
              <a:buChar char="-"/>
            </a:pPr>
            <a:r>
              <a:rPr lang="en-US" baseline="0" dirty="0" smtClean="0"/>
              <a:t>Also, the this approach maximizes the total number of crashes covered by the HCCLs.</a:t>
            </a:r>
          </a:p>
          <a:p>
            <a:pPr marL="171450" indent="-171450">
              <a:buFontTx/>
              <a:buChar char="-"/>
            </a:pPr>
            <a:endParaRPr lang="en-US" baseline="0" dirty="0" smtClean="0"/>
          </a:p>
          <a:p>
            <a:pPr marL="171450" indent="-171450">
              <a:buFontTx/>
              <a:buChar char="-"/>
            </a:pPr>
            <a:r>
              <a:rPr lang="en-US" baseline="0" dirty="0" smtClean="0"/>
              <a:t>A weakness of the approach its search algorithm may not be as intuitive as the sliding window approach. But that doesn’t implied that it can’t be explained, which we have tried to do in our report in great detail.</a:t>
            </a:r>
            <a:endParaRPr lang="en-US" dirty="0"/>
          </a:p>
        </p:txBody>
      </p:sp>
      <p:sp>
        <p:nvSpPr>
          <p:cNvPr id="4" name="Slide Number Placeholder 3"/>
          <p:cNvSpPr>
            <a:spLocks noGrp="1"/>
          </p:cNvSpPr>
          <p:nvPr>
            <p:ph type="sldNum" sz="quarter" idx="10"/>
          </p:nvPr>
        </p:nvSpPr>
        <p:spPr/>
        <p:txBody>
          <a:bodyPr/>
          <a:lstStyle/>
          <a:p>
            <a:pPr>
              <a:defRPr/>
            </a:pPr>
            <a:fld id="{E6BA0CE9-A528-459A-B44D-83A66275B9F3}" type="slidenum">
              <a:rPr lang="en-US" smtClean="0"/>
              <a:pPr>
                <a:defRPr/>
              </a:pPr>
              <a:t>71</a:t>
            </a:fld>
            <a:endParaRPr lang="en-US"/>
          </a:p>
        </p:txBody>
      </p:sp>
    </p:spTree>
    <p:extLst>
      <p:ext uri="{BB962C8B-B14F-4D97-AF65-F5344CB8AC3E}">
        <p14:creationId xmlns:p14="http://schemas.microsoft.com/office/powerpoint/2010/main" val="2184496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2660315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D0E699AA-3EE8-4577-90CF-1AED2CD6C215}" type="slidenum">
              <a:rPr lang="en-US"/>
              <a:pPr defTabSz="912813" fontAlgn="base">
                <a:spcBef>
                  <a:spcPct val="0"/>
                </a:spcBef>
                <a:spcAft>
                  <a:spcPct val="0"/>
                </a:spcAft>
                <a:defRPr/>
              </a:pPr>
              <a:t>77</a:t>
            </a:fld>
            <a:endParaRPr lang="en-US"/>
          </a:p>
        </p:txBody>
      </p:sp>
    </p:spTree>
    <p:extLst>
      <p:ext uri="{BB962C8B-B14F-4D97-AF65-F5344CB8AC3E}">
        <p14:creationId xmlns:p14="http://schemas.microsoft.com/office/powerpoint/2010/main" val="34098107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D0E699AA-3EE8-4577-90CF-1AED2CD6C215}" type="slidenum">
              <a:rPr lang="en-US"/>
              <a:pPr defTabSz="912813" fontAlgn="base">
                <a:spcBef>
                  <a:spcPct val="0"/>
                </a:spcBef>
                <a:spcAft>
                  <a:spcPct val="0"/>
                </a:spcAft>
                <a:defRPr/>
              </a:pPr>
              <a:t>78</a:t>
            </a:fld>
            <a:endParaRPr lang="en-US"/>
          </a:p>
        </p:txBody>
      </p:sp>
    </p:spTree>
    <p:extLst>
      <p:ext uri="{BB962C8B-B14F-4D97-AF65-F5344CB8AC3E}">
        <p14:creationId xmlns:p14="http://schemas.microsoft.com/office/powerpoint/2010/main" val="1751143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D0E699AA-3EE8-4577-90CF-1AED2CD6C215}" type="slidenum">
              <a:rPr lang="en-US"/>
              <a:pPr defTabSz="912813" fontAlgn="base">
                <a:spcBef>
                  <a:spcPct val="0"/>
                </a:spcBef>
                <a:spcAft>
                  <a:spcPct val="0"/>
                </a:spcAft>
                <a:defRPr/>
              </a:pPr>
              <a:t>4</a:t>
            </a:fld>
            <a:endParaRPr lang="en-US"/>
          </a:p>
        </p:txBody>
      </p:sp>
    </p:spTree>
    <p:extLst>
      <p:ext uri="{BB962C8B-B14F-4D97-AF65-F5344CB8AC3E}">
        <p14:creationId xmlns:p14="http://schemas.microsoft.com/office/powerpoint/2010/main" val="41778874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257260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264301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264301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xfrm>
            <a:off x="3970339" y="8759826"/>
            <a:ext cx="3038475" cy="461963"/>
          </a:xfrm>
          <a:prstGeom prst="rect">
            <a:avLst/>
          </a:prstGeom>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D0E699AA-3EE8-4577-90CF-1AED2CD6C215}" type="slidenum">
              <a:rPr lang="en-US"/>
              <a:pPr defTabSz="912813" fontAlgn="base">
                <a:spcBef>
                  <a:spcPct val="0"/>
                </a:spcBef>
                <a:spcAft>
                  <a:spcPct val="0"/>
                </a:spcAft>
                <a:defRPr/>
              </a:pPr>
              <a:t>83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852028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165947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103469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xfrm>
            <a:off x="3970339" y="8759826"/>
            <a:ext cx="3038475" cy="461963"/>
          </a:xfrm>
          <a:prstGeom prst="rect">
            <a:avLst/>
          </a:prstGeom>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D0E699AA-3EE8-4577-90CF-1AED2CD6C215}" type="slidenum">
              <a:rPr lang="en-US"/>
              <a:pPr defTabSz="912813" fontAlgn="base">
                <a:spcBef>
                  <a:spcPct val="0"/>
                </a:spcBef>
                <a:spcAft>
                  <a:spcPct val="0"/>
                </a:spcAft>
                <a:defRPr/>
              </a:pPr>
              <a:t>87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xfrm>
            <a:off x="3970339" y="8759826"/>
            <a:ext cx="3038475" cy="461963"/>
          </a:xfrm>
          <a:prstGeom prst="rect">
            <a:avLst/>
          </a:prstGeom>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D0E699AA-3EE8-4577-90CF-1AED2CD6C215}" type="slidenum">
              <a:rPr lang="en-US"/>
              <a:pPr defTabSz="912813" fontAlgn="base">
                <a:spcBef>
                  <a:spcPct val="0"/>
                </a:spcBef>
                <a:spcAft>
                  <a:spcPct val="0"/>
                </a:spcAft>
                <a:defRPr/>
              </a:pPr>
              <a:t>88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xfrm>
            <a:off x="3970339" y="8759826"/>
            <a:ext cx="3038475" cy="461963"/>
          </a:xfrm>
          <a:prstGeom prst="rect">
            <a:avLst/>
          </a:prstGeom>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D0E699AA-3EE8-4577-90CF-1AED2CD6C215}" type="slidenum">
              <a:rPr lang="en-US"/>
              <a:pPr defTabSz="912813" fontAlgn="base">
                <a:spcBef>
                  <a:spcPct val="0"/>
                </a:spcBef>
                <a:spcAft>
                  <a:spcPct val="0"/>
                </a:spcAft>
                <a:defRPr/>
              </a:pPr>
              <a:t>91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D0E699AA-3EE8-4577-90CF-1AED2CD6C215}" type="slidenum">
              <a:rPr lang="en-US"/>
              <a:pPr defTabSz="912813" fontAlgn="base">
                <a:spcBef>
                  <a:spcPct val="0"/>
                </a:spcBef>
                <a:spcAft>
                  <a:spcPct val="0"/>
                </a:spcAft>
                <a:defRPr/>
              </a:pPr>
              <a:t>5</a:t>
            </a:fld>
            <a:endParaRPr lang="en-US"/>
          </a:p>
        </p:txBody>
      </p:sp>
    </p:spTree>
    <p:extLst>
      <p:ext uri="{BB962C8B-B14F-4D97-AF65-F5344CB8AC3E}">
        <p14:creationId xmlns:p14="http://schemas.microsoft.com/office/powerpoint/2010/main" val="1547853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D0E699AA-3EE8-4577-90CF-1AED2CD6C215}" type="slidenum">
              <a:rPr lang="en-US"/>
              <a:pPr defTabSz="912813" fontAlgn="base">
                <a:spcBef>
                  <a:spcPct val="0"/>
                </a:spcBef>
                <a:spcAft>
                  <a:spcPct val="0"/>
                </a:spcAft>
                <a:defRPr/>
              </a:pPr>
              <a:t>6</a:t>
            </a:fld>
            <a:endParaRPr lang="en-US"/>
          </a:p>
        </p:txBody>
      </p:sp>
    </p:spTree>
    <p:extLst>
      <p:ext uri="{BB962C8B-B14F-4D97-AF65-F5344CB8AC3E}">
        <p14:creationId xmlns:p14="http://schemas.microsoft.com/office/powerpoint/2010/main" val="1547853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D0E699AA-3EE8-4577-90CF-1AED2CD6C215}" type="slidenum">
              <a:rPr lang="en-US"/>
              <a:pPr defTabSz="912813" fontAlgn="base">
                <a:spcBef>
                  <a:spcPct val="0"/>
                </a:spcBef>
                <a:spcAft>
                  <a:spcPct val="0"/>
                </a:spcAft>
                <a:defRPr/>
              </a:pPr>
              <a:t>7</a:t>
            </a:fld>
            <a:endParaRPr lang="en-US"/>
          </a:p>
        </p:txBody>
      </p:sp>
    </p:spTree>
    <p:extLst>
      <p:ext uri="{BB962C8B-B14F-4D97-AF65-F5344CB8AC3E}">
        <p14:creationId xmlns:p14="http://schemas.microsoft.com/office/powerpoint/2010/main" val="1385343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D0E699AA-3EE8-4577-90CF-1AED2CD6C215}" type="slidenum">
              <a:rPr lang="en-US"/>
              <a:pPr defTabSz="912813" fontAlgn="base">
                <a:spcBef>
                  <a:spcPct val="0"/>
                </a:spcBef>
                <a:spcAft>
                  <a:spcPct val="0"/>
                </a:spcAft>
                <a:defRPr/>
              </a:pPr>
              <a:t>8</a:t>
            </a:fld>
            <a:endParaRPr lang="en-US"/>
          </a:p>
        </p:txBody>
      </p:sp>
    </p:spTree>
    <p:extLst>
      <p:ext uri="{BB962C8B-B14F-4D97-AF65-F5344CB8AC3E}">
        <p14:creationId xmlns:p14="http://schemas.microsoft.com/office/powerpoint/2010/main" val="1385343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D0E699AA-3EE8-4577-90CF-1AED2CD6C215}" type="slidenum">
              <a:rPr lang="en-US"/>
              <a:pPr defTabSz="912813" fontAlgn="base">
                <a:spcBef>
                  <a:spcPct val="0"/>
                </a:spcBef>
                <a:spcAft>
                  <a:spcPct val="0"/>
                </a:spcAft>
                <a:defRPr/>
              </a:pPr>
              <a:t>9</a:t>
            </a:fld>
            <a:endParaRPr lang="en-US"/>
          </a:p>
        </p:txBody>
      </p:sp>
    </p:spTree>
    <p:extLst>
      <p:ext uri="{BB962C8B-B14F-4D97-AF65-F5344CB8AC3E}">
        <p14:creationId xmlns:p14="http://schemas.microsoft.com/office/powerpoint/2010/main" val="335030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90" indent="0" algn="ctr">
              <a:buNone/>
              <a:defRPr>
                <a:solidFill>
                  <a:schemeClr val="tx1">
                    <a:tint val="75000"/>
                  </a:schemeClr>
                </a:solidFill>
              </a:defRPr>
            </a:lvl2pPr>
            <a:lvl3pPr marL="914180" indent="0" algn="ctr">
              <a:buNone/>
              <a:defRPr>
                <a:solidFill>
                  <a:schemeClr val="tx1">
                    <a:tint val="75000"/>
                  </a:schemeClr>
                </a:solidFill>
              </a:defRPr>
            </a:lvl3pPr>
            <a:lvl4pPr marL="1371270" indent="0" algn="ctr">
              <a:buNone/>
              <a:defRPr>
                <a:solidFill>
                  <a:schemeClr val="tx1">
                    <a:tint val="75000"/>
                  </a:schemeClr>
                </a:solidFill>
              </a:defRPr>
            </a:lvl4pPr>
            <a:lvl5pPr marL="1828358" indent="0" algn="ctr">
              <a:buNone/>
              <a:defRPr>
                <a:solidFill>
                  <a:schemeClr val="tx1">
                    <a:tint val="75000"/>
                  </a:schemeClr>
                </a:solidFill>
              </a:defRPr>
            </a:lvl5pPr>
            <a:lvl6pPr marL="2285448" indent="0" algn="ctr">
              <a:buNone/>
              <a:defRPr>
                <a:solidFill>
                  <a:schemeClr val="tx1">
                    <a:tint val="75000"/>
                  </a:schemeClr>
                </a:solidFill>
              </a:defRPr>
            </a:lvl6pPr>
            <a:lvl7pPr marL="2742538" indent="0" algn="ctr">
              <a:buNone/>
              <a:defRPr>
                <a:solidFill>
                  <a:schemeClr val="tx1">
                    <a:tint val="75000"/>
                  </a:schemeClr>
                </a:solidFill>
              </a:defRPr>
            </a:lvl7pPr>
            <a:lvl8pPr marL="3199628" indent="0" algn="ctr">
              <a:buNone/>
              <a:defRPr>
                <a:solidFill>
                  <a:schemeClr val="tx1">
                    <a:tint val="75000"/>
                  </a:schemeClr>
                </a:solidFill>
              </a:defRPr>
            </a:lvl8pPr>
            <a:lvl9pPr marL="3656718"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CF1B1CF-1EB0-41BE-BE5D-3A28032D64B3}" type="slidenum">
              <a:rPr lang="en-US"/>
              <a:pPr>
                <a:defRPr/>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E5247E4-A89F-40FA-982C-57A93D54F159}" type="slidenum">
              <a:rPr lang="en-US"/>
              <a:pPr>
                <a:defRPr/>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BEE7489-F55A-47A9-8AEA-95D15E6CDAA8}" type="slidenum">
              <a:rPr lang="en-US"/>
              <a:pPr>
                <a:defRPr/>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333781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C2966"/>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645B095-DD89-4D2E-9708-C283B1799BA9}" type="slidenum">
              <a:rPr lang="en-US"/>
              <a:pPr>
                <a:defRPr/>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02"/>
            <a:ext cx="7772400" cy="1362075"/>
          </a:xfrm>
        </p:spPr>
        <p:txBody>
          <a:bodyPr anchor="t"/>
          <a:lstStyle>
            <a:lvl1pPr algn="l">
              <a:defRPr sz="40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906715"/>
            <a:ext cx="7772400" cy="1500187"/>
          </a:xfrm>
        </p:spPr>
        <p:txBody>
          <a:bodyPr anchor="b"/>
          <a:lstStyle>
            <a:lvl1pPr marL="0" indent="0">
              <a:buNone/>
              <a:defRPr sz="2000">
                <a:solidFill>
                  <a:schemeClr val="tx1">
                    <a:tint val="75000"/>
                  </a:schemeClr>
                </a:solidFill>
              </a:defRPr>
            </a:lvl1pPr>
            <a:lvl2pPr marL="457090" indent="0">
              <a:buNone/>
              <a:defRPr sz="1800">
                <a:solidFill>
                  <a:schemeClr val="tx1">
                    <a:tint val="75000"/>
                  </a:schemeClr>
                </a:solidFill>
              </a:defRPr>
            </a:lvl2pPr>
            <a:lvl3pPr marL="914180" indent="0">
              <a:buNone/>
              <a:defRPr sz="1600">
                <a:solidFill>
                  <a:schemeClr val="tx1">
                    <a:tint val="75000"/>
                  </a:schemeClr>
                </a:solidFill>
              </a:defRPr>
            </a:lvl3pPr>
            <a:lvl4pPr marL="1371270" indent="0">
              <a:buNone/>
              <a:defRPr sz="1400">
                <a:solidFill>
                  <a:schemeClr val="tx1">
                    <a:tint val="75000"/>
                  </a:schemeClr>
                </a:solidFill>
              </a:defRPr>
            </a:lvl4pPr>
            <a:lvl5pPr marL="1828358" indent="0">
              <a:buNone/>
              <a:defRPr sz="1400">
                <a:solidFill>
                  <a:schemeClr val="tx1">
                    <a:tint val="75000"/>
                  </a:schemeClr>
                </a:solidFill>
              </a:defRPr>
            </a:lvl5pPr>
            <a:lvl6pPr marL="2285448" indent="0">
              <a:buNone/>
              <a:defRPr sz="1400">
                <a:solidFill>
                  <a:schemeClr val="tx1">
                    <a:tint val="75000"/>
                  </a:schemeClr>
                </a:solidFill>
              </a:defRPr>
            </a:lvl6pPr>
            <a:lvl7pPr marL="2742538" indent="0">
              <a:buNone/>
              <a:defRPr sz="1400">
                <a:solidFill>
                  <a:schemeClr val="tx1">
                    <a:tint val="75000"/>
                  </a:schemeClr>
                </a:solidFill>
              </a:defRPr>
            </a:lvl7pPr>
            <a:lvl8pPr marL="3199628" indent="0">
              <a:buNone/>
              <a:defRPr sz="1400">
                <a:solidFill>
                  <a:schemeClr val="tx1">
                    <a:tint val="75000"/>
                  </a:schemeClr>
                </a:solidFill>
              </a:defRPr>
            </a:lvl8pPr>
            <a:lvl9pPr marL="3656718"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C02160C-8DE5-47F5-B2D3-954CC0A51C5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C2966"/>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A68E2E0-E2D9-4AA9-A79C-7EEE07302BD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C2966"/>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90" indent="0">
              <a:buNone/>
              <a:defRPr sz="2000" b="1"/>
            </a:lvl2pPr>
            <a:lvl3pPr marL="914180" indent="0">
              <a:buNone/>
              <a:defRPr sz="1800" b="1"/>
            </a:lvl3pPr>
            <a:lvl4pPr marL="1371270" indent="0">
              <a:buNone/>
              <a:defRPr sz="1600" b="1"/>
            </a:lvl4pPr>
            <a:lvl5pPr marL="1828358" indent="0">
              <a:buNone/>
              <a:defRPr sz="1600" b="1"/>
            </a:lvl5pPr>
            <a:lvl6pPr marL="2285448" indent="0">
              <a:buNone/>
              <a:defRPr sz="1600" b="1"/>
            </a:lvl6pPr>
            <a:lvl7pPr marL="2742538" indent="0">
              <a:buNone/>
              <a:defRPr sz="1600" b="1"/>
            </a:lvl7pPr>
            <a:lvl8pPr marL="3199628" indent="0">
              <a:buNone/>
              <a:defRPr sz="1600" b="1"/>
            </a:lvl8pPr>
            <a:lvl9pPr marL="36567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090" indent="0">
              <a:buNone/>
              <a:defRPr sz="2000" b="1"/>
            </a:lvl2pPr>
            <a:lvl3pPr marL="914180" indent="0">
              <a:buNone/>
              <a:defRPr sz="1800" b="1"/>
            </a:lvl3pPr>
            <a:lvl4pPr marL="1371270" indent="0">
              <a:buNone/>
              <a:defRPr sz="1600" b="1"/>
            </a:lvl4pPr>
            <a:lvl5pPr marL="1828358" indent="0">
              <a:buNone/>
              <a:defRPr sz="1600" b="1"/>
            </a:lvl5pPr>
            <a:lvl6pPr marL="2285448" indent="0">
              <a:buNone/>
              <a:defRPr sz="1600" b="1"/>
            </a:lvl6pPr>
            <a:lvl7pPr marL="2742538" indent="0">
              <a:buNone/>
              <a:defRPr sz="1600" b="1"/>
            </a:lvl7pPr>
            <a:lvl8pPr marL="3199628" indent="0">
              <a:buNone/>
              <a:defRPr sz="1600" b="1"/>
            </a:lvl8pPr>
            <a:lvl9pPr marL="36567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27AD4C3-414D-437F-A7BF-DCCF186BDF1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C2966"/>
                </a:solidFill>
              </a:defRPr>
            </a:lvl1p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BABF235-4EBE-4520-A8DE-3B1247E03C7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573068D-86F9-4166-B843-3A967188DC9B}" type="slidenum">
              <a:rPr lang="en-US"/>
              <a:pPr>
                <a:defRPr/>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090" indent="0">
              <a:buNone/>
              <a:defRPr sz="1200"/>
            </a:lvl2pPr>
            <a:lvl3pPr marL="914180" indent="0">
              <a:buNone/>
              <a:defRPr sz="1000"/>
            </a:lvl3pPr>
            <a:lvl4pPr marL="1371270" indent="0">
              <a:buNone/>
              <a:defRPr sz="900"/>
            </a:lvl4pPr>
            <a:lvl5pPr marL="1828358" indent="0">
              <a:buNone/>
              <a:defRPr sz="900"/>
            </a:lvl5pPr>
            <a:lvl6pPr marL="2285448" indent="0">
              <a:buNone/>
              <a:defRPr sz="900"/>
            </a:lvl6pPr>
            <a:lvl7pPr marL="2742538" indent="0">
              <a:buNone/>
              <a:defRPr sz="900"/>
            </a:lvl7pPr>
            <a:lvl8pPr marL="3199628" indent="0">
              <a:buNone/>
              <a:defRPr sz="900"/>
            </a:lvl8pPr>
            <a:lvl9pPr marL="3656718"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AE43247-5EE0-4477-908C-EB75C4C7F9E4}" type="slidenum">
              <a:rPr lang="en-US"/>
              <a:pPr>
                <a:defRPr/>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090" indent="0">
              <a:buNone/>
              <a:defRPr sz="2800"/>
            </a:lvl2pPr>
            <a:lvl3pPr marL="914180" indent="0">
              <a:buNone/>
              <a:defRPr sz="2400"/>
            </a:lvl3pPr>
            <a:lvl4pPr marL="1371270" indent="0">
              <a:buNone/>
              <a:defRPr sz="2000"/>
            </a:lvl4pPr>
            <a:lvl5pPr marL="1828358" indent="0">
              <a:buNone/>
              <a:defRPr sz="2000"/>
            </a:lvl5pPr>
            <a:lvl6pPr marL="2285448" indent="0">
              <a:buNone/>
              <a:defRPr sz="2000"/>
            </a:lvl6pPr>
            <a:lvl7pPr marL="2742538" indent="0">
              <a:buNone/>
              <a:defRPr sz="2000"/>
            </a:lvl7pPr>
            <a:lvl8pPr marL="3199628" indent="0">
              <a:buNone/>
              <a:defRPr sz="2000"/>
            </a:lvl8pPr>
            <a:lvl9pPr marL="3656718"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7090" indent="0">
              <a:buNone/>
              <a:defRPr sz="1200"/>
            </a:lvl2pPr>
            <a:lvl3pPr marL="914180" indent="0">
              <a:buNone/>
              <a:defRPr sz="1000"/>
            </a:lvl3pPr>
            <a:lvl4pPr marL="1371270" indent="0">
              <a:buNone/>
              <a:defRPr sz="900"/>
            </a:lvl4pPr>
            <a:lvl5pPr marL="1828358" indent="0">
              <a:buNone/>
              <a:defRPr sz="900"/>
            </a:lvl5pPr>
            <a:lvl6pPr marL="2285448" indent="0">
              <a:buNone/>
              <a:defRPr sz="900"/>
            </a:lvl6pPr>
            <a:lvl7pPr marL="2742538" indent="0">
              <a:buNone/>
              <a:defRPr sz="900"/>
            </a:lvl7pPr>
            <a:lvl8pPr marL="3199628" indent="0">
              <a:buNone/>
              <a:defRPr sz="900"/>
            </a:lvl8pPr>
            <a:lvl9pPr marL="3656718"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B8297E7-57B6-4973-A90D-8C5F41EB300B}" type="slidenum">
              <a:rPr lang="en-US"/>
              <a:pPr>
                <a:defRPr/>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18" tIns="45709" rIns="91418" bIns="45709"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18" tIns="45709" rIns="91418" bIns="457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18" tIns="45709" rIns="91418" bIns="45709" rtlCol="0" anchor="ctr"/>
          <a:lstStyle>
            <a:lvl1pPr algn="l" defTabSz="914180" fontAlgn="auto">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18" tIns="45709" rIns="91418" bIns="45709" rtlCol="0" anchor="ctr"/>
          <a:lstStyle>
            <a:lvl1pPr algn="ctr" defTabSz="914180" fontAlgn="auto">
              <a:spcBef>
                <a:spcPts val="0"/>
              </a:spcBef>
              <a:spcAft>
                <a:spcPts val="0"/>
              </a:spcAft>
              <a:defRPr sz="1200">
                <a:solidFill>
                  <a:schemeClr val="tx1">
                    <a:tint val="75000"/>
                  </a:schemeClr>
                </a:solidFill>
                <a:latin typeface="+mn-lt"/>
              </a:defRPr>
            </a:lvl1pPr>
          </a:lstStyle>
          <a:p>
            <a:pPr>
              <a:defRPr/>
            </a:pPr>
            <a:endParaRPr lang="en-US"/>
          </a:p>
        </p:txBody>
      </p:sp>
      <p:grpSp>
        <p:nvGrpSpPr>
          <p:cNvPr id="7" name="Group 6"/>
          <p:cNvGrpSpPr>
            <a:grpSpLocks noChangeAspect="1"/>
          </p:cNvGrpSpPr>
          <p:nvPr userDrawn="1"/>
        </p:nvGrpSpPr>
        <p:grpSpPr>
          <a:xfrm>
            <a:off x="52906" y="6492240"/>
            <a:ext cx="1938927" cy="365760"/>
            <a:chOff x="2895600" y="2971801"/>
            <a:chExt cx="2432536" cy="458875"/>
          </a:xfrm>
        </p:grpSpPr>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r="54545" b="28473"/>
            <a:stretch/>
          </p:blipFill>
          <p:spPr>
            <a:xfrm>
              <a:off x="2895600" y="2971801"/>
              <a:ext cx="1143000" cy="457200"/>
            </a:xfrm>
            <a:prstGeom prst="rect">
              <a:avLst/>
            </a:prstGeom>
          </p:spPr>
        </p:pic>
        <p:pic>
          <p:nvPicPr>
            <p:cNvPr id="9" name="Picture 8"/>
            <p:cNvPicPr>
              <a:picLocks noChangeAspect="1"/>
            </p:cNvPicPr>
            <p:nvPr/>
          </p:nvPicPr>
          <p:blipFill rotWithShape="1">
            <a:blip r:embed="rId15" cstate="print">
              <a:extLst>
                <a:ext uri="{28A0092B-C50C-407E-A947-70E740481C1C}">
                  <a14:useLocalDpi xmlns:a14="http://schemas.microsoft.com/office/drawing/2010/main" val="0"/>
                </a:ext>
              </a:extLst>
            </a:blip>
            <a:srcRect l="48485" b="28473"/>
            <a:stretch/>
          </p:blipFill>
          <p:spPr>
            <a:xfrm>
              <a:off x="4032736" y="2973476"/>
              <a:ext cx="1295400" cy="457200"/>
            </a:xfrm>
            <a:prstGeom prst="rect">
              <a:avLst/>
            </a:prstGeom>
          </p:spPr>
        </p:pic>
      </p:grpSp>
    </p:spTree>
  </p:cSld>
  <p:clrMap bg1="lt1" tx1="dk1" bg2="lt2" tx2="dk2" accent1="accent1" accent2="accent2" accent3="accent3" accent4="accent4" accent5="accent5" accent6="accent6" hlink="hlink" folHlink="folHlink"/>
  <p:sldLayoutIdLst>
    <p:sldLayoutId id="2147483661" r:id="rId1"/>
    <p:sldLayoutId id="2147483652" r:id="rId2"/>
    <p:sldLayoutId id="214748366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3" r:id="rId12"/>
  </p:sldLayoutIdLst>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4400" kern="1200">
          <a:solidFill>
            <a:schemeClr val="tx1"/>
          </a:solidFill>
          <a:latin typeface="+mj-lt"/>
          <a:ea typeface="+mj-ea"/>
          <a:cs typeface="+mj-cs"/>
        </a:defRPr>
      </a:lvl1pPr>
      <a:lvl2pPr algn="ctr" defTabSz="912813" rtl="0" eaLnBrk="0" fontAlgn="base" hangingPunct="0">
        <a:spcBef>
          <a:spcPct val="0"/>
        </a:spcBef>
        <a:spcAft>
          <a:spcPct val="0"/>
        </a:spcAft>
        <a:defRPr sz="4400">
          <a:solidFill>
            <a:schemeClr val="tx1"/>
          </a:solidFill>
          <a:latin typeface="Calibri" pitchFamily="34" charset="0"/>
        </a:defRPr>
      </a:lvl2pPr>
      <a:lvl3pPr algn="ctr" defTabSz="912813" rtl="0" eaLnBrk="0" fontAlgn="base" hangingPunct="0">
        <a:spcBef>
          <a:spcPct val="0"/>
        </a:spcBef>
        <a:spcAft>
          <a:spcPct val="0"/>
        </a:spcAft>
        <a:defRPr sz="4400">
          <a:solidFill>
            <a:schemeClr val="tx1"/>
          </a:solidFill>
          <a:latin typeface="Calibri" pitchFamily="34" charset="0"/>
        </a:defRPr>
      </a:lvl3pPr>
      <a:lvl4pPr algn="ctr" defTabSz="912813" rtl="0" eaLnBrk="0" fontAlgn="base" hangingPunct="0">
        <a:spcBef>
          <a:spcPct val="0"/>
        </a:spcBef>
        <a:spcAft>
          <a:spcPct val="0"/>
        </a:spcAft>
        <a:defRPr sz="4400">
          <a:solidFill>
            <a:schemeClr val="tx1"/>
          </a:solidFill>
          <a:latin typeface="Calibri" pitchFamily="34" charset="0"/>
        </a:defRPr>
      </a:lvl4pPr>
      <a:lvl5pPr algn="ctr" defTabSz="912813" rtl="0" eaLnBrk="0" fontAlgn="base" hangingPunct="0">
        <a:spcBef>
          <a:spcPct val="0"/>
        </a:spcBef>
        <a:spcAft>
          <a:spcPct val="0"/>
        </a:spcAft>
        <a:defRPr sz="4400">
          <a:solidFill>
            <a:schemeClr val="tx1"/>
          </a:solidFill>
          <a:latin typeface="Calibri" pitchFamily="34" charset="0"/>
        </a:defRPr>
      </a:lvl5pPr>
      <a:lvl6pPr marL="457200" algn="ctr" defTabSz="912813" rtl="0" fontAlgn="base">
        <a:spcBef>
          <a:spcPct val="0"/>
        </a:spcBef>
        <a:spcAft>
          <a:spcPct val="0"/>
        </a:spcAft>
        <a:defRPr sz="4400">
          <a:solidFill>
            <a:schemeClr val="tx1"/>
          </a:solidFill>
          <a:latin typeface="Calibri" pitchFamily="34" charset="0"/>
        </a:defRPr>
      </a:lvl6pPr>
      <a:lvl7pPr marL="914400" algn="ctr" defTabSz="912813" rtl="0" fontAlgn="base">
        <a:spcBef>
          <a:spcPct val="0"/>
        </a:spcBef>
        <a:spcAft>
          <a:spcPct val="0"/>
        </a:spcAft>
        <a:defRPr sz="4400">
          <a:solidFill>
            <a:schemeClr val="tx1"/>
          </a:solidFill>
          <a:latin typeface="Calibri" pitchFamily="34" charset="0"/>
        </a:defRPr>
      </a:lvl7pPr>
      <a:lvl8pPr marL="1371600" algn="ctr" defTabSz="912813" rtl="0" fontAlgn="base">
        <a:spcBef>
          <a:spcPct val="0"/>
        </a:spcBef>
        <a:spcAft>
          <a:spcPct val="0"/>
        </a:spcAft>
        <a:defRPr sz="4400">
          <a:solidFill>
            <a:schemeClr val="tx1"/>
          </a:solidFill>
          <a:latin typeface="Calibri" pitchFamily="34" charset="0"/>
        </a:defRPr>
      </a:lvl8pPr>
      <a:lvl9pPr marL="1828800" algn="ctr" defTabSz="912813" rtl="0" fontAlgn="base">
        <a:spcBef>
          <a:spcPct val="0"/>
        </a:spcBef>
        <a:spcAft>
          <a:spcPct val="0"/>
        </a:spcAft>
        <a:defRPr sz="4400">
          <a:solidFill>
            <a:schemeClr val="tx1"/>
          </a:solidFill>
          <a:latin typeface="Calibri" pitchFamily="34" charset="0"/>
        </a:defRPr>
      </a:lvl9pPr>
    </p:titleStyle>
    <p:bodyStyle>
      <a:lvl1pPr marL="341313" indent="-341313" algn="l" defTabSz="912813"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3993" indent="-228545" algn="l" defTabSz="914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83" indent="-228545" algn="l" defTabSz="914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73" indent="-228545" algn="l" defTabSz="914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63" indent="-228545" algn="l" defTabSz="9141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80" rtl="0" eaLnBrk="1" latinLnBrk="0" hangingPunct="1">
        <a:defRPr sz="1800" kern="1200">
          <a:solidFill>
            <a:schemeClr val="tx1"/>
          </a:solidFill>
          <a:latin typeface="+mn-lt"/>
          <a:ea typeface="+mn-ea"/>
          <a:cs typeface="+mn-cs"/>
        </a:defRPr>
      </a:lvl1pPr>
      <a:lvl2pPr marL="457090" algn="l" defTabSz="914180" rtl="0" eaLnBrk="1" latinLnBrk="0" hangingPunct="1">
        <a:defRPr sz="1800" kern="1200">
          <a:solidFill>
            <a:schemeClr val="tx1"/>
          </a:solidFill>
          <a:latin typeface="+mn-lt"/>
          <a:ea typeface="+mn-ea"/>
          <a:cs typeface="+mn-cs"/>
        </a:defRPr>
      </a:lvl2pPr>
      <a:lvl3pPr marL="914180" algn="l" defTabSz="914180" rtl="0" eaLnBrk="1" latinLnBrk="0" hangingPunct="1">
        <a:defRPr sz="1800" kern="1200">
          <a:solidFill>
            <a:schemeClr val="tx1"/>
          </a:solidFill>
          <a:latin typeface="+mn-lt"/>
          <a:ea typeface="+mn-ea"/>
          <a:cs typeface="+mn-cs"/>
        </a:defRPr>
      </a:lvl3pPr>
      <a:lvl4pPr marL="1371270" algn="l" defTabSz="914180" rtl="0" eaLnBrk="1" latinLnBrk="0" hangingPunct="1">
        <a:defRPr sz="1800" kern="1200">
          <a:solidFill>
            <a:schemeClr val="tx1"/>
          </a:solidFill>
          <a:latin typeface="+mn-lt"/>
          <a:ea typeface="+mn-ea"/>
          <a:cs typeface="+mn-cs"/>
        </a:defRPr>
      </a:lvl4pPr>
      <a:lvl5pPr marL="1828358" algn="l" defTabSz="914180" rtl="0" eaLnBrk="1" latinLnBrk="0" hangingPunct="1">
        <a:defRPr sz="1800" kern="1200">
          <a:solidFill>
            <a:schemeClr val="tx1"/>
          </a:solidFill>
          <a:latin typeface="+mn-lt"/>
          <a:ea typeface="+mn-ea"/>
          <a:cs typeface="+mn-cs"/>
        </a:defRPr>
      </a:lvl5pPr>
      <a:lvl6pPr marL="2285448" algn="l" defTabSz="914180" rtl="0" eaLnBrk="1" latinLnBrk="0" hangingPunct="1">
        <a:defRPr sz="1800" kern="1200">
          <a:solidFill>
            <a:schemeClr val="tx1"/>
          </a:solidFill>
          <a:latin typeface="+mn-lt"/>
          <a:ea typeface="+mn-ea"/>
          <a:cs typeface="+mn-cs"/>
        </a:defRPr>
      </a:lvl6pPr>
      <a:lvl7pPr marL="2742538" algn="l" defTabSz="914180" rtl="0" eaLnBrk="1" latinLnBrk="0" hangingPunct="1">
        <a:defRPr sz="1800" kern="1200">
          <a:solidFill>
            <a:schemeClr val="tx1"/>
          </a:solidFill>
          <a:latin typeface="+mn-lt"/>
          <a:ea typeface="+mn-ea"/>
          <a:cs typeface="+mn-cs"/>
        </a:defRPr>
      </a:lvl7pPr>
      <a:lvl8pPr marL="3199628" algn="l" defTabSz="914180" rtl="0" eaLnBrk="1" latinLnBrk="0" hangingPunct="1">
        <a:defRPr sz="1800" kern="1200">
          <a:solidFill>
            <a:schemeClr val="tx1"/>
          </a:solidFill>
          <a:latin typeface="+mn-lt"/>
          <a:ea typeface="+mn-ea"/>
          <a:cs typeface="+mn-cs"/>
        </a:defRPr>
      </a:lvl8pPr>
      <a:lvl9pPr marL="3656718" algn="l" defTabSz="914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eg"/><Relationship Id="rId6" Type="http://schemas.openxmlformats.org/officeDocument/2006/relationships/image" Target="../media/image6.jpg"/><Relationship Id="rId7" Type="http://schemas.openxmlformats.org/officeDocument/2006/relationships/image" Target="../media/image7.jpg"/><Relationship Id="rId8" Type="http://schemas.openxmlformats.org/officeDocument/2006/relationships/image" Target="../media/image8.jpeg"/><Relationship Id="rId9" Type="http://schemas.microsoft.com/office/2007/relationships/hdphoto" Target="../media/hdphoto1.wdp"/><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 Id="rId3" Type="http://schemas.openxmlformats.org/officeDocument/2006/relationships/image" Target="../media/image2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 Id="rId3" Type="http://schemas.openxmlformats.org/officeDocument/2006/relationships/image" Target="../media/image2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 Id="rId3" Type="http://schemas.openxmlformats.org/officeDocument/2006/relationships/image" Target="../media/image3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 Id="rId3" Type="http://schemas.openxmlformats.org/officeDocument/2006/relationships/image" Target="../media/image3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g"/></Relationships>
</file>

<file path=ppt/slides/_rels/slide56.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gif"/><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78.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40.gif"/><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2.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2.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2.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3.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4.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5.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44.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43.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46.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24600"/>
            <a:ext cx="2036536"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a:grpSpLocks noChangeAspect="1"/>
          </p:cNvGrpSpPr>
          <p:nvPr/>
        </p:nvGrpSpPr>
        <p:grpSpPr>
          <a:xfrm>
            <a:off x="353708" y="75791"/>
            <a:ext cx="3581400" cy="675593"/>
            <a:chOff x="2895600" y="2971801"/>
            <a:chExt cx="2432536" cy="458875"/>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r="54545" b="28473"/>
            <a:stretch/>
          </p:blipFill>
          <p:spPr>
            <a:xfrm>
              <a:off x="2895600" y="2971801"/>
              <a:ext cx="1143000" cy="457200"/>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48485" b="28473"/>
            <a:stretch/>
          </p:blipFill>
          <p:spPr>
            <a:xfrm>
              <a:off x="4032736" y="2973476"/>
              <a:ext cx="1295400" cy="457200"/>
            </a:xfrm>
            <a:prstGeom prst="rect">
              <a:avLst/>
            </a:prstGeom>
          </p:spPr>
        </p:pic>
      </p:grpSp>
      <p:sp>
        <p:nvSpPr>
          <p:cNvPr id="16" name="Rectangle 15"/>
          <p:cNvSpPr/>
          <p:nvPr/>
        </p:nvSpPr>
        <p:spPr>
          <a:xfrm>
            <a:off x="304800" y="4728846"/>
            <a:ext cx="6781800" cy="707886"/>
          </a:xfrm>
          <a:prstGeom prst="rect">
            <a:avLst/>
          </a:prstGeom>
        </p:spPr>
        <p:txBody>
          <a:bodyPr wrap="square">
            <a:spAutoFit/>
          </a:bodyPr>
          <a:lstStyle/>
          <a:p>
            <a:r>
              <a:rPr lang="en-US" sz="2000" b="1" dirty="0"/>
              <a:t>Offer </a:t>
            </a:r>
            <a:r>
              <a:rPr lang="en-US" sz="2000" b="1" dirty="0" smtClean="0"/>
              <a:t>Grembek</a:t>
            </a:r>
            <a:endParaRPr lang="en-US" sz="1600" b="1" dirty="0"/>
          </a:p>
          <a:p>
            <a:r>
              <a:rPr lang="en-US" sz="2000" dirty="0" smtClean="0"/>
              <a:t>Co-Director, UC Berkeley, </a:t>
            </a:r>
            <a:r>
              <a:rPr lang="en-US" sz="2000" dirty="0" err="1" smtClean="0"/>
              <a:t>SafeTREC</a:t>
            </a:r>
            <a:endParaRPr lang="en-US" sz="2000" dirty="0" smtClean="0"/>
          </a:p>
        </p:txBody>
      </p:sp>
      <p:sp>
        <p:nvSpPr>
          <p:cNvPr id="17" name="Rectangle 16"/>
          <p:cNvSpPr/>
          <p:nvPr/>
        </p:nvSpPr>
        <p:spPr>
          <a:xfrm>
            <a:off x="304800" y="3433446"/>
            <a:ext cx="8458200" cy="1200329"/>
          </a:xfrm>
          <a:prstGeom prst="rect">
            <a:avLst/>
          </a:prstGeom>
        </p:spPr>
        <p:txBody>
          <a:bodyPr wrap="square" anchor="ctr">
            <a:spAutoFit/>
          </a:bodyPr>
          <a:lstStyle/>
          <a:p>
            <a:r>
              <a:rPr lang="en-US" sz="3600" b="1" dirty="0" smtClean="0"/>
              <a:t>Road Safety Management for Pedestrians and Bicyclists</a:t>
            </a:r>
            <a:endParaRPr lang="en-US" sz="3600" b="1" dirty="0"/>
          </a:p>
        </p:txBody>
      </p:sp>
      <p:sp>
        <p:nvSpPr>
          <p:cNvPr id="29" name="Rectangle 28"/>
          <p:cNvSpPr/>
          <p:nvPr/>
        </p:nvSpPr>
        <p:spPr>
          <a:xfrm>
            <a:off x="0" y="762000"/>
            <a:ext cx="9144000" cy="76200"/>
          </a:xfrm>
          <a:prstGeom prst="rect">
            <a:avLst/>
          </a:prstGeom>
          <a:solidFill>
            <a:srgbClr val="1C296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anchor="ctr"/>
          <a:lstStyle/>
          <a:p>
            <a:pPr algn="ctr" defTabSz="914180" fontAlgn="auto">
              <a:spcBef>
                <a:spcPts val="0"/>
              </a:spcBef>
              <a:spcAft>
                <a:spcPts val="0"/>
              </a:spcAft>
              <a:defRPr/>
            </a:pPr>
            <a:endParaRPr lang="en-US"/>
          </a:p>
        </p:txBody>
      </p:sp>
      <p:pic>
        <p:nvPicPr>
          <p:cNvPr id="2050" name="Picture 2" descr="https://pbs.twimg.com/profile_images/479323039427858432/XGOG8w9Y.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7144" b="38932"/>
          <a:stretch/>
        </p:blipFill>
        <p:spPr bwMode="auto">
          <a:xfrm>
            <a:off x="7488866" y="76200"/>
            <a:ext cx="960120" cy="2296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mphprogramslist.com/wp-content/themes/mphprogramslist/images/school_ucberkeley.jpg"/>
          <p:cNvPicPr>
            <a:picLocks noChangeAspect="1" noChangeArrowheads="1"/>
          </p:cNvPicPr>
          <p:nvPr/>
        </p:nvPicPr>
        <p:blipFill rotWithShape="1">
          <a:blip r:embed="rId5">
            <a:extLst>
              <a:ext uri="{28A0092B-C50C-407E-A947-70E740481C1C}">
                <a14:useLocalDpi xmlns:a14="http://schemas.microsoft.com/office/drawing/2010/main" val="0"/>
              </a:ext>
            </a:extLst>
          </a:blip>
          <a:srcRect l="2577" t="4177" r="1487" b="6348"/>
          <a:stretch/>
        </p:blipFill>
        <p:spPr bwMode="auto">
          <a:xfrm>
            <a:off x="7456967" y="342259"/>
            <a:ext cx="1280160" cy="30226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1600200" y="5791200"/>
            <a:ext cx="5867400" cy="923330"/>
          </a:xfrm>
          <a:prstGeom prst="rect">
            <a:avLst/>
          </a:prstGeom>
        </p:spPr>
        <p:txBody>
          <a:bodyPr wrap="square">
            <a:spAutoFit/>
          </a:bodyPr>
          <a:lstStyle/>
          <a:p>
            <a:pPr algn="ctr"/>
            <a:r>
              <a:rPr lang="en-US" dirty="0" smtClean="0"/>
              <a:t>Presented at </a:t>
            </a:r>
          </a:p>
          <a:p>
            <a:pPr algn="ctr"/>
            <a:r>
              <a:rPr lang="en-US" dirty="0" smtClean="0"/>
              <a:t>School of Transportation Engineering, </a:t>
            </a:r>
            <a:r>
              <a:rPr lang="en-US" dirty="0" err="1" smtClean="0"/>
              <a:t>Tongji</a:t>
            </a:r>
            <a:r>
              <a:rPr lang="en-US" dirty="0" smtClean="0"/>
              <a:t> University</a:t>
            </a:r>
          </a:p>
          <a:p>
            <a:pPr algn="ctr"/>
            <a:r>
              <a:rPr lang="en-US" dirty="0" smtClean="0"/>
              <a:t>October 26, 2015</a:t>
            </a:r>
            <a:endParaRPr lang="en-US" dirty="0"/>
          </a:p>
        </p:txBody>
      </p:sp>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l="10955" t="10936" r="18677" b="19617"/>
          <a:stretch/>
        </p:blipFill>
        <p:spPr>
          <a:xfrm>
            <a:off x="3325070" y="1371600"/>
            <a:ext cx="2514600" cy="1861253"/>
          </a:xfrm>
          <a:prstGeom prst="rect">
            <a:avLst/>
          </a:prstGeom>
        </p:spPr>
      </p:pic>
      <p:pic>
        <p:nvPicPr>
          <p:cNvPr id="21" name="Picture 20"/>
          <p:cNvPicPr>
            <a:picLocks noChangeAspect="1"/>
          </p:cNvPicPr>
          <p:nvPr/>
        </p:nvPicPr>
        <p:blipFill rotWithShape="1">
          <a:blip r:embed="rId7">
            <a:extLst>
              <a:ext uri="{28A0092B-C50C-407E-A947-70E740481C1C}">
                <a14:useLocalDpi xmlns:a14="http://schemas.microsoft.com/office/drawing/2010/main" val="0"/>
              </a:ext>
            </a:extLst>
          </a:blip>
          <a:srcRect l="5809" r="11304"/>
          <a:stretch/>
        </p:blipFill>
        <p:spPr>
          <a:xfrm>
            <a:off x="6083145" y="1376046"/>
            <a:ext cx="2756055" cy="1828800"/>
          </a:xfrm>
          <a:prstGeom prst="rect">
            <a:avLst/>
          </a:prstGeom>
        </p:spPr>
      </p:pic>
      <p:pic>
        <p:nvPicPr>
          <p:cNvPr id="23" name="Picture 22"/>
          <p:cNvPicPr>
            <a:picLocks noChangeAspect="1"/>
          </p:cNvPicPr>
          <p:nvPr/>
        </p:nvPicPr>
        <p:blipFill rotWithShape="1">
          <a:blip r:embed="rId8">
            <a:extLst>
              <a:ext uri="{BEBA8EAE-BF5A-486C-A8C5-ECC9F3942E4B}">
                <a14:imgProps xmlns:a14="http://schemas.microsoft.com/office/drawing/2010/main">
                  <a14:imgLayer r:embed="rId9">
                    <a14:imgEffect>
                      <a14:colorTemperature colorTemp="8800"/>
                    </a14:imgEffect>
                  </a14:imgLayer>
                </a14:imgProps>
              </a:ext>
              <a:ext uri="{28A0092B-C50C-407E-A947-70E740481C1C}">
                <a14:useLocalDpi xmlns:a14="http://schemas.microsoft.com/office/drawing/2010/main" val="0"/>
              </a:ext>
            </a:extLst>
          </a:blip>
          <a:srcRect t="4791" b="5745"/>
          <a:stretch/>
        </p:blipFill>
        <p:spPr>
          <a:xfrm>
            <a:off x="304800" y="1376046"/>
            <a:ext cx="2772473" cy="1828800"/>
          </a:xfrm>
          <a:prstGeom prst="rect">
            <a:avLst/>
          </a:prstGeom>
        </p:spPr>
      </p:pic>
    </p:spTree>
    <p:extLst>
      <p:ext uri="{BB962C8B-B14F-4D97-AF65-F5344CB8AC3E}">
        <p14:creationId xmlns:p14="http://schemas.microsoft.com/office/powerpoint/2010/main" val="39471813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algn="l" eaLnBrk="1" hangingPunct="1"/>
            <a:r>
              <a:rPr lang="en-US" dirty="0" smtClean="0"/>
              <a:t>Bicycle Fatalities Increased</a:t>
            </a:r>
            <a:endParaRPr lang="en-US" sz="2800" dirty="0" smtClean="0"/>
          </a:p>
        </p:txBody>
      </p:sp>
      <p:sp>
        <p:nvSpPr>
          <p:cNvPr id="9" name="TextBox 8"/>
          <p:cNvSpPr txBox="1"/>
          <p:nvPr/>
        </p:nvSpPr>
        <p:spPr>
          <a:xfrm>
            <a:off x="122301" y="1521117"/>
            <a:ext cx="1975569" cy="338554"/>
          </a:xfrm>
          <a:prstGeom prst="rect">
            <a:avLst/>
          </a:prstGeom>
          <a:noFill/>
        </p:spPr>
        <p:txBody>
          <a:bodyPr wrap="square" rtlCol="0">
            <a:spAutoFit/>
          </a:bodyPr>
          <a:lstStyle/>
          <a:p>
            <a:r>
              <a:rPr lang="en-US" sz="1600" b="1" u="sng" dirty="0" smtClean="0">
                <a:latin typeface="+mj-lt"/>
              </a:rPr>
              <a:t>Facts and Figures</a:t>
            </a:r>
          </a:p>
        </p:txBody>
      </p:sp>
      <p:sp>
        <p:nvSpPr>
          <p:cNvPr id="18" name="TextBox 17"/>
          <p:cNvSpPr txBox="1"/>
          <p:nvPr/>
        </p:nvSpPr>
        <p:spPr>
          <a:xfrm>
            <a:off x="7162800" y="2514600"/>
            <a:ext cx="1447800" cy="584775"/>
          </a:xfrm>
          <a:prstGeom prst="rect">
            <a:avLst/>
          </a:prstGeom>
          <a:noFill/>
        </p:spPr>
        <p:txBody>
          <a:bodyPr wrap="square" rtlCol="0">
            <a:spAutoFit/>
          </a:bodyPr>
          <a:lstStyle/>
          <a:p>
            <a:r>
              <a:rPr lang="en-US" sz="1600" b="1" u="sng" dirty="0" smtClean="0">
                <a:latin typeface="+mj-lt"/>
              </a:rPr>
              <a:t>2013 Figures</a:t>
            </a:r>
          </a:p>
          <a:p>
            <a:r>
              <a:rPr lang="en-US" sz="1600" dirty="0" smtClean="0">
                <a:latin typeface="+mj-lt"/>
              </a:rPr>
              <a:t>141 fatalities</a:t>
            </a: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6040" y="3291840"/>
            <a:ext cx="2651760" cy="265176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a:grpSpLocks noChangeAspect="1"/>
          </p:cNvGrpSpPr>
          <p:nvPr/>
        </p:nvGrpSpPr>
        <p:grpSpPr>
          <a:xfrm>
            <a:off x="52906" y="6492240"/>
            <a:ext cx="1938927" cy="365760"/>
            <a:chOff x="2895600" y="2971801"/>
            <a:chExt cx="2432536" cy="458875"/>
          </a:xfrm>
        </p:grpSpPr>
        <p:pic>
          <p:nvPicPr>
            <p:cNvPr id="22" name="Picture 21"/>
            <p:cNvPicPr>
              <a:picLocks noChangeAspect="1"/>
            </p:cNvPicPr>
            <p:nvPr/>
          </p:nvPicPr>
          <p:blipFill rotWithShape="1">
            <a:blip r:embed="rId4" cstate="print">
              <a:extLst>
                <a:ext uri="{28A0092B-C50C-407E-A947-70E740481C1C}">
                  <a14:useLocalDpi xmlns:a14="http://schemas.microsoft.com/office/drawing/2010/main" val="0"/>
                </a:ext>
              </a:extLst>
            </a:blip>
            <a:srcRect r="54545" b="28473"/>
            <a:stretch/>
          </p:blipFill>
          <p:spPr>
            <a:xfrm>
              <a:off x="2895600" y="2971801"/>
              <a:ext cx="1143000" cy="457200"/>
            </a:xfrm>
            <a:prstGeom prst="rect">
              <a:avLst/>
            </a:prstGeom>
          </p:spPr>
        </p:pic>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l="48485" b="28473"/>
            <a:stretch/>
          </p:blipFill>
          <p:spPr>
            <a:xfrm>
              <a:off x="4032736" y="2973476"/>
              <a:ext cx="1295400" cy="457200"/>
            </a:xfrm>
            <a:prstGeom prst="rect">
              <a:avLst/>
            </a:prstGeom>
          </p:spPr>
        </p:pic>
      </p:grpSp>
      <p:sp>
        <p:nvSpPr>
          <p:cNvPr id="30" name="TextBox 29"/>
          <p:cNvSpPr txBox="1"/>
          <p:nvPr/>
        </p:nvSpPr>
        <p:spPr>
          <a:xfrm>
            <a:off x="122300" y="1853625"/>
            <a:ext cx="7497700" cy="584776"/>
          </a:xfrm>
          <a:prstGeom prst="rect">
            <a:avLst/>
          </a:prstGeom>
          <a:noFill/>
        </p:spPr>
        <p:txBody>
          <a:bodyPr wrap="square" rtlCol="0">
            <a:spAutoFit/>
          </a:bodyPr>
          <a:lstStyle/>
          <a:p>
            <a:r>
              <a:rPr lang="en-US" sz="1600" dirty="0" smtClean="0">
                <a:latin typeface="+mj-lt"/>
              </a:rPr>
              <a:t>Over </a:t>
            </a:r>
            <a:r>
              <a:rPr lang="en-US" sz="1600" b="1" dirty="0" smtClean="0">
                <a:latin typeface="+mj-lt"/>
              </a:rPr>
              <a:t>1,100 </a:t>
            </a:r>
            <a:r>
              <a:rPr lang="en-US" sz="1600" dirty="0" smtClean="0">
                <a:latin typeface="+mj-lt"/>
              </a:rPr>
              <a:t>pedestrian fatalities in the past 10 years.</a:t>
            </a:r>
          </a:p>
          <a:p>
            <a:r>
              <a:rPr lang="en-US" sz="1600" dirty="0">
                <a:latin typeface="+mj-lt"/>
              </a:rPr>
              <a:t>Since 2010 (end of recession) there is a </a:t>
            </a:r>
            <a:r>
              <a:rPr lang="en-US" sz="1600" b="1" dirty="0" smtClean="0">
                <a:latin typeface="+mj-lt"/>
              </a:rPr>
              <a:t>41%</a:t>
            </a:r>
            <a:r>
              <a:rPr lang="en-US" sz="1600" dirty="0" smtClean="0">
                <a:latin typeface="+mj-lt"/>
              </a:rPr>
              <a:t> </a:t>
            </a:r>
            <a:r>
              <a:rPr lang="en-US" sz="1600" dirty="0">
                <a:latin typeface="+mj-lt"/>
              </a:rPr>
              <a:t>increase in </a:t>
            </a:r>
            <a:r>
              <a:rPr lang="en-US" sz="1600" dirty="0" smtClean="0">
                <a:latin typeface="+mj-lt"/>
              </a:rPr>
              <a:t>bicycle </a:t>
            </a:r>
            <a:r>
              <a:rPr lang="en-US" sz="1600" dirty="0">
                <a:latin typeface="+mj-lt"/>
              </a:rPr>
              <a:t>fatalities</a:t>
            </a:r>
          </a:p>
        </p:txBody>
      </p:sp>
      <p:pic>
        <p:nvPicPr>
          <p:cNvPr id="2" name="Picture 1"/>
          <p:cNvPicPr>
            <a:picLocks noChangeAspect="1"/>
          </p:cNvPicPr>
          <p:nvPr/>
        </p:nvPicPr>
        <p:blipFill>
          <a:blip r:embed="rId6"/>
          <a:stretch>
            <a:fillRect/>
          </a:stretch>
        </p:blipFill>
        <p:spPr>
          <a:xfrm>
            <a:off x="136550" y="2497086"/>
            <a:ext cx="5486400" cy="3977130"/>
          </a:xfrm>
          <a:prstGeom prst="rect">
            <a:avLst/>
          </a:prstGeom>
        </p:spPr>
      </p:pic>
      <p:sp>
        <p:nvSpPr>
          <p:cNvPr id="31" name="Rectangle 30"/>
          <p:cNvSpPr/>
          <p:nvPr/>
        </p:nvSpPr>
        <p:spPr>
          <a:xfrm>
            <a:off x="5551967" y="5757446"/>
            <a:ext cx="697627" cy="338554"/>
          </a:xfrm>
          <a:prstGeom prst="rect">
            <a:avLst/>
          </a:prstGeom>
        </p:spPr>
        <p:txBody>
          <a:bodyPr wrap="none">
            <a:spAutoFit/>
          </a:bodyPr>
          <a:lstStyle/>
          <a:p>
            <a:r>
              <a:rPr lang="en-US" sz="1600" b="1" dirty="0" smtClean="0">
                <a:solidFill>
                  <a:srgbClr val="C00000"/>
                </a:solidFill>
              </a:rPr>
              <a:t>41%</a:t>
            </a:r>
            <a:r>
              <a:rPr lang="en-US" sz="1600" dirty="0" smtClean="0">
                <a:solidFill>
                  <a:srgbClr val="C00000"/>
                </a:solidFill>
              </a:rPr>
              <a:t>↑</a:t>
            </a:r>
            <a:endParaRPr lang="en-US" sz="1600" dirty="0">
              <a:solidFill>
                <a:srgbClr val="C00000"/>
              </a:solidFill>
            </a:endParaRPr>
          </a:p>
        </p:txBody>
      </p:sp>
      <p:sp>
        <p:nvSpPr>
          <p:cNvPr id="29" name="Rectangle 28"/>
          <p:cNvSpPr/>
          <p:nvPr/>
        </p:nvSpPr>
        <p:spPr>
          <a:xfrm>
            <a:off x="2718480" y="6412143"/>
            <a:ext cx="3124200"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latin typeface="Calibri"/>
                <a:cs typeface="Calibri"/>
              </a:rPr>
              <a:t>* Source: Fatality Analysis Reporting System (FARS), NHTSA</a:t>
            </a:r>
            <a:endParaRPr lang="en-US" sz="900" baseline="-25000" dirty="0">
              <a:latin typeface="Calibri"/>
              <a:cs typeface="Calibri"/>
            </a:endParaRPr>
          </a:p>
        </p:txBody>
      </p:sp>
      <p:sp>
        <p:nvSpPr>
          <p:cNvPr id="16" name="Rectangle 15"/>
          <p:cNvSpPr/>
          <p:nvPr/>
        </p:nvSpPr>
        <p:spPr>
          <a:xfrm>
            <a:off x="5550473" y="5319636"/>
            <a:ext cx="697927" cy="338554"/>
          </a:xfrm>
          <a:prstGeom prst="rect">
            <a:avLst/>
          </a:prstGeom>
        </p:spPr>
        <p:txBody>
          <a:bodyPr wrap="none">
            <a:spAutoFit/>
          </a:bodyPr>
          <a:lstStyle/>
          <a:p>
            <a:r>
              <a:rPr lang="en-US" sz="1600" b="1" dirty="0" smtClean="0">
                <a:solidFill>
                  <a:srgbClr val="C00000"/>
                </a:solidFill>
              </a:rPr>
              <a:t>17%</a:t>
            </a:r>
            <a:r>
              <a:rPr lang="en-US" sz="1600" dirty="0" smtClean="0">
                <a:solidFill>
                  <a:srgbClr val="C00000"/>
                </a:solidFill>
              </a:rPr>
              <a:t>↑</a:t>
            </a:r>
            <a:endParaRPr lang="en-US" sz="1600" dirty="0">
              <a:solidFill>
                <a:srgbClr val="C00000"/>
              </a:solidFill>
            </a:endParaRPr>
          </a:p>
        </p:txBody>
      </p:sp>
      <p:sp>
        <p:nvSpPr>
          <p:cNvPr id="17" name="Rectangle 16"/>
          <p:cNvSpPr/>
          <p:nvPr/>
        </p:nvSpPr>
        <p:spPr>
          <a:xfrm>
            <a:off x="5486400" y="3766551"/>
            <a:ext cx="697927" cy="338554"/>
          </a:xfrm>
          <a:prstGeom prst="rect">
            <a:avLst/>
          </a:prstGeom>
        </p:spPr>
        <p:txBody>
          <a:bodyPr wrap="none">
            <a:spAutoFit/>
          </a:bodyPr>
          <a:lstStyle/>
          <a:p>
            <a:r>
              <a:rPr lang="en-US" sz="1600" b="1" dirty="0" smtClean="0">
                <a:solidFill>
                  <a:srgbClr val="C00000"/>
                </a:solidFill>
              </a:rPr>
              <a:t>10%</a:t>
            </a:r>
            <a:r>
              <a:rPr lang="en-US" sz="1600" dirty="0" smtClean="0">
                <a:solidFill>
                  <a:srgbClr val="C00000"/>
                </a:solidFill>
              </a:rPr>
              <a:t>↑</a:t>
            </a:r>
            <a:endParaRPr lang="en-US" sz="1600" dirty="0">
              <a:solidFill>
                <a:srgbClr val="C00000"/>
              </a:solidFill>
            </a:endParaRPr>
          </a:p>
        </p:txBody>
      </p:sp>
      <p:sp>
        <p:nvSpPr>
          <p:cNvPr id="20" name="Rectangle 19"/>
          <p:cNvSpPr/>
          <p:nvPr/>
        </p:nvSpPr>
        <p:spPr>
          <a:xfrm>
            <a:off x="5638800" y="4690646"/>
            <a:ext cx="583814" cy="338554"/>
          </a:xfrm>
          <a:prstGeom prst="rect">
            <a:avLst/>
          </a:prstGeom>
        </p:spPr>
        <p:txBody>
          <a:bodyPr wrap="none">
            <a:spAutoFit/>
          </a:bodyPr>
          <a:lstStyle/>
          <a:p>
            <a:r>
              <a:rPr lang="en-US" sz="1600" b="1" dirty="0" smtClean="0">
                <a:solidFill>
                  <a:srgbClr val="C00000"/>
                </a:solidFill>
              </a:rPr>
              <a:t>1%</a:t>
            </a:r>
            <a:r>
              <a:rPr lang="en-US" sz="1600" dirty="0" smtClean="0">
                <a:solidFill>
                  <a:srgbClr val="C00000"/>
                </a:solidFill>
              </a:rPr>
              <a:t>↑</a:t>
            </a:r>
            <a:endParaRPr lang="en-US" sz="1600" dirty="0">
              <a:solidFill>
                <a:srgbClr val="C00000"/>
              </a:solidFill>
            </a:endParaRPr>
          </a:p>
        </p:txBody>
      </p:sp>
    </p:spTree>
    <p:extLst>
      <p:ext uri="{BB962C8B-B14F-4D97-AF65-F5344CB8AC3E}">
        <p14:creationId xmlns:p14="http://schemas.microsoft.com/office/powerpoint/2010/main" val="32126645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504"/>
          <a:stretch/>
        </p:blipFill>
        <p:spPr bwMode="auto">
          <a:xfrm>
            <a:off x="5638800" y="1871008"/>
            <a:ext cx="3505200" cy="4224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3" name="Title 1"/>
          <p:cNvSpPr>
            <a:spLocks noGrp="1"/>
          </p:cNvSpPr>
          <p:nvPr>
            <p:ph type="title"/>
          </p:nvPr>
        </p:nvSpPr>
        <p:spPr/>
        <p:txBody>
          <a:bodyPr/>
          <a:lstStyle/>
          <a:p>
            <a:pPr algn="l" eaLnBrk="1" hangingPunct="1"/>
            <a:r>
              <a:rPr lang="en-US" dirty="0" smtClean="0"/>
              <a:t>P/B Fatalities are Increasing</a:t>
            </a:r>
            <a:endParaRPr lang="en-US" sz="2800" dirty="0" smtClean="0"/>
          </a:p>
        </p:txBody>
      </p:sp>
      <p:grpSp>
        <p:nvGrpSpPr>
          <p:cNvPr id="21" name="Group 20"/>
          <p:cNvGrpSpPr>
            <a:grpSpLocks noChangeAspect="1"/>
          </p:cNvGrpSpPr>
          <p:nvPr/>
        </p:nvGrpSpPr>
        <p:grpSpPr>
          <a:xfrm>
            <a:off x="52906" y="6492240"/>
            <a:ext cx="1938927" cy="365760"/>
            <a:chOff x="2895600" y="2971801"/>
            <a:chExt cx="2432536" cy="458875"/>
          </a:xfrm>
        </p:grpSpPr>
        <p:pic>
          <p:nvPicPr>
            <p:cNvPr id="22" name="Picture 21"/>
            <p:cNvPicPr>
              <a:picLocks noChangeAspect="1"/>
            </p:cNvPicPr>
            <p:nvPr/>
          </p:nvPicPr>
          <p:blipFill rotWithShape="1">
            <a:blip r:embed="rId4" cstate="print">
              <a:extLst>
                <a:ext uri="{28A0092B-C50C-407E-A947-70E740481C1C}">
                  <a14:useLocalDpi xmlns:a14="http://schemas.microsoft.com/office/drawing/2010/main" val="0"/>
                </a:ext>
              </a:extLst>
            </a:blip>
            <a:srcRect r="54545" b="28473"/>
            <a:stretch/>
          </p:blipFill>
          <p:spPr>
            <a:xfrm>
              <a:off x="2895600" y="2971801"/>
              <a:ext cx="1143000" cy="457200"/>
            </a:xfrm>
            <a:prstGeom prst="rect">
              <a:avLst/>
            </a:prstGeom>
          </p:spPr>
        </p:pic>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l="48485" b="28473"/>
            <a:stretch/>
          </p:blipFill>
          <p:spPr>
            <a:xfrm>
              <a:off x="4032736" y="2973476"/>
              <a:ext cx="1295400" cy="457200"/>
            </a:xfrm>
            <a:prstGeom prst="rect">
              <a:avLst/>
            </a:prstGeom>
          </p:spPr>
        </p:pic>
      </p:grpSp>
      <p:pic>
        <p:nvPicPr>
          <p:cNvPr id="2" name="Picture 1"/>
          <p:cNvPicPr>
            <a:picLocks noChangeAspect="1"/>
          </p:cNvPicPr>
          <p:nvPr/>
        </p:nvPicPr>
        <p:blipFill>
          <a:blip r:embed="rId6"/>
          <a:stretch>
            <a:fillRect/>
          </a:stretch>
        </p:blipFill>
        <p:spPr>
          <a:xfrm>
            <a:off x="136550" y="2506781"/>
            <a:ext cx="5486400" cy="3977130"/>
          </a:xfrm>
          <a:prstGeom prst="rect">
            <a:avLst/>
          </a:prstGeom>
        </p:spPr>
      </p:pic>
      <p:sp>
        <p:nvSpPr>
          <p:cNvPr id="29" name="Rectangle 28"/>
          <p:cNvSpPr/>
          <p:nvPr/>
        </p:nvSpPr>
        <p:spPr>
          <a:xfrm>
            <a:off x="2718480" y="6412143"/>
            <a:ext cx="3124200"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latin typeface="Calibri"/>
                <a:cs typeface="Calibri"/>
              </a:rPr>
              <a:t>* Source: Fatality Analysis Reporting System (FARS), NHTSA</a:t>
            </a:r>
            <a:endParaRPr lang="en-US" sz="900" baseline="-25000" dirty="0">
              <a:latin typeface="Calibri"/>
              <a:cs typeface="Calibri"/>
            </a:endParaRPr>
          </a:p>
        </p:txBody>
      </p:sp>
      <p:sp>
        <p:nvSpPr>
          <p:cNvPr id="17" name="Rectangle 16"/>
          <p:cNvSpPr/>
          <p:nvPr/>
        </p:nvSpPr>
        <p:spPr>
          <a:xfrm>
            <a:off x="5551967" y="5757446"/>
            <a:ext cx="697627" cy="338554"/>
          </a:xfrm>
          <a:prstGeom prst="rect">
            <a:avLst/>
          </a:prstGeom>
        </p:spPr>
        <p:txBody>
          <a:bodyPr wrap="none">
            <a:spAutoFit/>
          </a:bodyPr>
          <a:lstStyle/>
          <a:p>
            <a:r>
              <a:rPr lang="en-US" sz="1600" b="1" dirty="0" smtClean="0">
                <a:solidFill>
                  <a:srgbClr val="C00000"/>
                </a:solidFill>
              </a:rPr>
              <a:t>41%</a:t>
            </a:r>
            <a:r>
              <a:rPr lang="en-US" sz="1600" dirty="0" smtClean="0">
                <a:solidFill>
                  <a:srgbClr val="C00000"/>
                </a:solidFill>
              </a:rPr>
              <a:t>↑</a:t>
            </a:r>
            <a:endParaRPr lang="en-US" sz="1600" dirty="0">
              <a:solidFill>
                <a:srgbClr val="C00000"/>
              </a:solidFill>
            </a:endParaRPr>
          </a:p>
        </p:txBody>
      </p:sp>
      <p:sp>
        <p:nvSpPr>
          <p:cNvPr id="19" name="Rectangle 18"/>
          <p:cNvSpPr/>
          <p:nvPr/>
        </p:nvSpPr>
        <p:spPr>
          <a:xfrm>
            <a:off x="5550473" y="5319636"/>
            <a:ext cx="697927" cy="338554"/>
          </a:xfrm>
          <a:prstGeom prst="rect">
            <a:avLst/>
          </a:prstGeom>
        </p:spPr>
        <p:txBody>
          <a:bodyPr wrap="none">
            <a:spAutoFit/>
          </a:bodyPr>
          <a:lstStyle/>
          <a:p>
            <a:r>
              <a:rPr lang="en-US" sz="1600" b="1" dirty="0" smtClean="0">
                <a:solidFill>
                  <a:srgbClr val="C00000"/>
                </a:solidFill>
              </a:rPr>
              <a:t>17%</a:t>
            </a:r>
            <a:r>
              <a:rPr lang="en-US" sz="1600" dirty="0" smtClean="0">
                <a:solidFill>
                  <a:srgbClr val="C00000"/>
                </a:solidFill>
              </a:rPr>
              <a:t>↑</a:t>
            </a:r>
            <a:endParaRPr lang="en-US" sz="1600" dirty="0">
              <a:solidFill>
                <a:srgbClr val="C00000"/>
              </a:solidFill>
            </a:endParaRPr>
          </a:p>
        </p:txBody>
      </p:sp>
      <p:sp>
        <p:nvSpPr>
          <p:cNvPr id="20" name="Rectangle 19"/>
          <p:cNvSpPr/>
          <p:nvPr/>
        </p:nvSpPr>
        <p:spPr>
          <a:xfrm>
            <a:off x="5486400" y="3766551"/>
            <a:ext cx="697927" cy="338554"/>
          </a:xfrm>
          <a:prstGeom prst="rect">
            <a:avLst/>
          </a:prstGeom>
        </p:spPr>
        <p:txBody>
          <a:bodyPr wrap="none">
            <a:spAutoFit/>
          </a:bodyPr>
          <a:lstStyle/>
          <a:p>
            <a:r>
              <a:rPr lang="en-US" sz="1600" b="1" dirty="0" smtClean="0">
                <a:solidFill>
                  <a:srgbClr val="C00000"/>
                </a:solidFill>
              </a:rPr>
              <a:t>10%</a:t>
            </a:r>
            <a:r>
              <a:rPr lang="en-US" sz="1600" dirty="0" smtClean="0">
                <a:solidFill>
                  <a:srgbClr val="C00000"/>
                </a:solidFill>
              </a:rPr>
              <a:t>↑</a:t>
            </a:r>
            <a:endParaRPr lang="en-US" sz="1600" dirty="0">
              <a:solidFill>
                <a:srgbClr val="C00000"/>
              </a:solidFill>
            </a:endParaRPr>
          </a:p>
        </p:txBody>
      </p:sp>
      <p:sp>
        <p:nvSpPr>
          <p:cNvPr id="24" name="Rectangle 23"/>
          <p:cNvSpPr/>
          <p:nvPr/>
        </p:nvSpPr>
        <p:spPr>
          <a:xfrm>
            <a:off x="5638800" y="4690646"/>
            <a:ext cx="583814" cy="338554"/>
          </a:xfrm>
          <a:prstGeom prst="rect">
            <a:avLst/>
          </a:prstGeom>
        </p:spPr>
        <p:txBody>
          <a:bodyPr wrap="none">
            <a:spAutoFit/>
          </a:bodyPr>
          <a:lstStyle/>
          <a:p>
            <a:r>
              <a:rPr lang="en-US" sz="1600" b="1" dirty="0" smtClean="0">
                <a:solidFill>
                  <a:srgbClr val="C00000"/>
                </a:solidFill>
              </a:rPr>
              <a:t>1%</a:t>
            </a:r>
            <a:r>
              <a:rPr lang="en-US" sz="1600" dirty="0" smtClean="0">
                <a:solidFill>
                  <a:srgbClr val="C00000"/>
                </a:solidFill>
              </a:rPr>
              <a:t>↑</a:t>
            </a:r>
            <a:endParaRPr lang="en-US" sz="1600" dirty="0">
              <a:solidFill>
                <a:srgbClr val="C00000"/>
              </a:solidFill>
            </a:endParaRPr>
          </a:p>
        </p:txBody>
      </p:sp>
      <p:sp>
        <p:nvSpPr>
          <p:cNvPr id="28" name="TextBox 27"/>
          <p:cNvSpPr txBox="1"/>
          <p:nvPr/>
        </p:nvSpPr>
        <p:spPr>
          <a:xfrm>
            <a:off x="122300" y="1447800"/>
            <a:ext cx="7421500" cy="584776"/>
          </a:xfrm>
          <a:prstGeom prst="rect">
            <a:avLst/>
          </a:prstGeom>
          <a:noFill/>
        </p:spPr>
        <p:txBody>
          <a:bodyPr wrap="square" rtlCol="0">
            <a:spAutoFit/>
          </a:bodyPr>
          <a:lstStyle/>
          <a:p>
            <a:r>
              <a:rPr lang="en-US" sz="1600" dirty="0" smtClean="0">
                <a:latin typeface="+mj-lt"/>
              </a:rPr>
              <a:t>While passenger vehicles fatalities remained the same, </a:t>
            </a:r>
          </a:p>
          <a:p>
            <a:r>
              <a:rPr lang="en-US" sz="1600" dirty="0" smtClean="0">
                <a:latin typeface="+mj-lt"/>
              </a:rPr>
              <a:t>pedestrian and bicycle fatalities have increased significantly over the past four years.</a:t>
            </a:r>
            <a:endParaRPr lang="en-US" sz="1600" dirty="0">
              <a:latin typeface="+mj-lt"/>
            </a:endParaRPr>
          </a:p>
        </p:txBody>
      </p:sp>
    </p:spTree>
    <p:extLst>
      <p:ext uri="{BB962C8B-B14F-4D97-AF65-F5344CB8AC3E}">
        <p14:creationId xmlns:p14="http://schemas.microsoft.com/office/powerpoint/2010/main" val="283796983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algn="l" eaLnBrk="1" hangingPunct="1"/>
            <a:r>
              <a:rPr lang="en-US" dirty="0" smtClean="0"/>
              <a:t>Relative Vulnerability in Traffic</a:t>
            </a:r>
            <a:endParaRPr lang="en-US" sz="2800" dirty="0" smtClean="0"/>
          </a:p>
        </p:txBody>
      </p:sp>
      <p:grpSp>
        <p:nvGrpSpPr>
          <p:cNvPr id="7" name="Group 6"/>
          <p:cNvGrpSpPr>
            <a:grpSpLocks noChangeAspect="1"/>
          </p:cNvGrpSpPr>
          <p:nvPr/>
        </p:nvGrpSpPr>
        <p:grpSpPr>
          <a:xfrm>
            <a:off x="52906" y="6492240"/>
            <a:ext cx="1938927" cy="365760"/>
            <a:chOff x="2895600" y="2971801"/>
            <a:chExt cx="2432536" cy="458875"/>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54545" b="28473"/>
            <a:stretch/>
          </p:blipFill>
          <p:spPr>
            <a:xfrm>
              <a:off x="2895600" y="2971801"/>
              <a:ext cx="1143000" cy="457200"/>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48485" b="28473"/>
            <a:stretch/>
          </p:blipFill>
          <p:spPr>
            <a:xfrm>
              <a:off x="4032736" y="2973476"/>
              <a:ext cx="1295400" cy="457200"/>
            </a:xfrm>
            <a:prstGeom prst="rect">
              <a:avLst/>
            </a:prstGeom>
          </p:spPr>
        </p:pic>
      </p:grpSp>
      <p:pic>
        <p:nvPicPr>
          <p:cNvPr id="2" name="Picture 1"/>
          <p:cNvPicPr>
            <a:picLocks noChangeAspect="1"/>
          </p:cNvPicPr>
          <p:nvPr/>
        </p:nvPicPr>
        <p:blipFill>
          <a:blip r:embed="rId5"/>
          <a:stretch>
            <a:fillRect/>
          </a:stretch>
        </p:blipFill>
        <p:spPr>
          <a:xfrm>
            <a:off x="990600" y="2057400"/>
            <a:ext cx="3248404" cy="2590800"/>
          </a:xfrm>
          <a:prstGeom prst="rect">
            <a:avLst/>
          </a:prstGeom>
        </p:spPr>
      </p:pic>
      <p:pic>
        <p:nvPicPr>
          <p:cNvPr id="3" name="Picture 2"/>
          <p:cNvPicPr>
            <a:picLocks noChangeAspect="1"/>
          </p:cNvPicPr>
          <p:nvPr/>
        </p:nvPicPr>
        <p:blipFill rotWithShape="1">
          <a:blip r:embed="rId6"/>
          <a:srcRect l="11176" b="5992"/>
          <a:stretch/>
        </p:blipFill>
        <p:spPr>
          <a:xfrm>
            <a:off x="4665023" y="2057400"/>
            <a:ext cx="3260690" cy="2590800"/>
          </a:xfrm>
          <a:prstGeom prst="rect">
            <a:avLst/>
          </a:prstGeom>
        </p:spPr>
      </p:pic>
    </p:spTree>
    <p:extLst>
      <p:ext uri="{BB962C8B-B14F-4D97-AF65-F5344CB8AC3E}">
        <p14:creationId xmlns:p14="http://schemas.microsoft.com/office/powerpoint/2010/main" val="23567847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algn="l" eaLnBrk="1" hangingPunct="1"/>
            <a:r>
              <a:rPr lang="en-US" dirty="0" smtClean="0"/>
              <a:t>The Vulnerability Matrix</a:t>
            </a:r>
            <a:endParaRPr lang="en-US" sz="2800" dirty="0" smtClean="0"/>
          </a:p>
        </p:txBody>
      </p:sp>
      <p:pic>
        <p:nvPicPr>
          <p:cNvPr id="4" name="Picture 3" descr="Screen Shot 2012-03-09 at 12.50.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68582"/>
            <a:ext cx="9144000" cy="3179618"/>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 y="1676399"/>
            <a:ext cx="1411976" cy="749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6280299" y="4645968"/>
            <a:ext cx="2895600"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latin typeface="Calibri"/>
                <a:cs typeface="Calibri"/>
              </a:rPr>
              <a:t>* SWITRS 2005-2009, Injury crashes of two parties or less.</a:t>
            </a:r>
            <a:endParaRPr lang="en-US" sz="900" baseline="-25000" dirty="0">
              <a:latin typeface="Calibri"/>
              <a:cs typeface="Calibri"/>
            </a:endParaRPr>
          </a:p>
        </p:txBody>
      </p:sp>
      <p:sp>
        <p:nvSpPr>
          <p:cNvPr id="10" name="Rectangle 9"/>
          <p:cNvSpPr/>
          <p:nvPr/>
        </p:nvSpPr>
        <p:spPr>
          <a:xfrm>
            <a:off x="0" y="4645968"/>
            <a:ext cx="2895600"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latin typeface="Calibri"/>
                <a:cs typeface="Calibri"/>
              </a:rPr>
              <a:t>Table from Grembek (2010)</a:t>
            </a:r>
            <a:endParaRPr lang="en-US" sz="900" baseline="-25000" dirty="0">
              <a:latin typeface="Calibri"/>
              <a:cs typeface="Calibri"/>
            </a:endParaRPr>
          </a:p>
        </p:txBody>
      </p:sp>
    </p:spTree>
    <p:extLst>
      <p:ext uri="{BB962C8B-B14F-4D97-AF65-F5344CB8AC3E}">
        <p14:creationId xmlns:p14="http://schemas.microsoft.com/office/powerpoint/2010/main" val="27193147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algn="l" eaLnBrk="1" hangingPunct="1"/>
            <a:r>
              <a:rPr lang="en-US" dirty="0" smtClean="0"/>
              <a:t>The Vulnerability Matrix</a:t>
            </a:r>
            <a:endParaRPr lang="en-US" sz="2800" dirty="0" smtClean="0"/>
          </a:p>
        </p:txBody>
      </p:sp>
      <p:pic>
        <p:nvPicPr>
          <p:cNvPr id="4" name="Picture 3" descr="Screen Shot 2012-03-09 at 12.50.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68582"/>
            <a:ext cx="9144000" cy="3179618"/>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 y="1676399"/>
            <a:ext cx="1411976" cy="749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876800" y="5257800"/>
            <a:ext cx="6096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429000" y="5257800"/>
            <a:ext cx="6096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280299" y="4645968"/>
            <a:ext cx="2895600"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latin typeface="Calibri"/>
                <a:cs typeface="Calibri"/>
              </a:rPr>
              <a:t>* SWITRS 2005-2009, Injury crashes of two parties or less.</a:t>
            </a:r>
            <a:endParaRPr lang="en-US" sz="900" baseline="-25000" dirty="0">
              <a:latin typeface="Calibri"/>
              <a:cs typeface="Calibri"/>
            </a:endParaRPr>
          </a:p>
        </p:txBody>
      </p:sp>
      <p:sp>
        <p:nvSpPr>
          <p:cNvPr id="10" name="Rectangle 9"/>
          <p:cNvSpPr/>
          <p:nvPr/>
        </p:nvSpPr>
        <p:spPr>
          <a:xfrm>
            <a:off x="0" y="4645968"/>
            <a:ext cx="2895600"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latin typeface="Calibri"/>
                <a:cs typeface="Calibri"/>
              </a:rPr>
              <a:t>Table from Grembek (2010)</a:t>
            </a:r>
            <a:endParaRPr lang="en-US" sz="900" baseline="-25000" dirty="0">
              <a:latin typeface="Calibri"/>
              <a:cs typeface="Calibri"/>
            </a:endParaRPr>
          </a:p>
        </p:txBody>
      </p:sp>
    </p:spTree>
    <p:extLst>
      <p:ext uri="{BB962C8B-B14F-4D97-AF65-F5344CB8AC3E}">
        <p14:creationId xmlns:p14="http://schemas.microsoft.com/office/powerpoint/2010/main" val="88864351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algn="l" eaLnBrk="1" hangingPunct="1"/>
            <a:r>
              <a:rPr lang="en-US" dirty="0"/>
              <a:t>The Vulnerability Matrix</a:t>
            </a:r>
            <a:endParaRPr lang="en-US" sz="2800" dirty="0" smtClean="0"/>
          </a:p>
        </p:txBody>
      </p:sp>
      <p:pic>
        <p:nvPicPr>
          <p:cNvPr id="4" name="Picture 3" descr="Screen Shot 2012-03-09 at 12.50.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68582"/>
            <a:ext cx="9144000" cy="3179618"/>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 y="1676399"/>
            <a:ext cx="1411976" cy="749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876800" y="5257800"/>
            <a:ext cx="6096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429000" y="5257800"/>
            <a:ext cx="6096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Explosion 1 5"/>
          <p:cNvSpPr/>
          <p:nvPr/>
        </p:nvSpPr>
        <p:spPr>
          <a:xfrm>
            <a:off x="3733800" y="4953000"/>
            <a:ext cx="1447800" cy="1219200"/>
          </a:xfrm>
          <a:prstGeom prst="irregularSeal1">
            <a:avLst/>
          </a:prstGeom>
          <a:solidFill>
            <a:schemeClr val="accent6"/>
          </a:solid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280299" y="4645968"/>
            <a:ext cx="2895600"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latin typeface="Calibri"/>
                <a:cs typeface="Calibri"/>
              </a:rPr>
              <a:t>* SWITRS 2005-2009, Injury crashes of two parties or less.</a:t>
            </a:r>
            <a:endParaRPr lang="en-US" sz="900" baseline="-25000" dirty="0">
              <a:latin typeface="Calibri"/>
              <a:cs typeface="Calibri"/>
            </a:endParaRPr>
          </a:p>
        </p:txBody>
      </p:sp>
      <p:sp>
        <p:nvSpPr>
          <p:cNvPr id="12" name="Rectangle 11"/>
          <p:cNvSpPr/>
          <p:nvPr/>
        </p:nvSpPr>
        <p:spPr>
          <a:xfrm>
            <a:off x="0" y="4645968"/>
            <a:ext cx="2895600"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latin typeface="Calibri"/>
                <a:cs typeface="Calibri"/>
              </a:rPr>
              <a:t>Table from Grembek (2010)</a:t>
            </a:r>
            <a:endParaRPr lang="en-US" sz="900" baseline="-25000" dirty="0">
              <a:latin typeface="Calibri"/>
              <a:cs typeface="Calibri"/>
            </a:endParaRPr>
          </a:p>
        </p:txBody>
      </p:sp>
    </p:spTree>
    <p:extLst>
      <p:ext uri="{BB962C8B-B14F-4D97-AF65-F5344CB8AC3E}">
        <p14:creationId xmlns:p14="http://schemas.microsoft.com/office/powerpoint/2010/main" val="37766470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algn="l" eaLnBrk="1" hangingPunct="1"/>
            <a:r>
              <a:rPr lang="en-US" dirty="0"/>
              <a:t>The Vulnerability Matrix</a:t>
            </a:r>
            <a:endParaRPr lang="en-US" sz="2800" dirty="0" smtClean="0"/>
          </a:p>
        </p:txBody>
      </p:sp>
      <p:pic>
        <p:nvPicPr>
          <p:cNvPr id="4" name="Picture 3" descr="Screen Shot 2012-03-09 at 12.50.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68582"/>
            <a:ext cx="9144000" cy="3179618"/>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 y="1676399"/>
            <a:ext cx="1411976" cy="749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876800" y="5257800"/>
            <a:ext cx="6096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429000" y="5257800"/>
            <a:ext cx="609600" cy="5334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Explosion 1 5"/>
          <p:cNvSpPr/>
          <p:nvPr/>
        </p:nvSpPr>
        <p:spPr>
          <a:xfrm>
            <a:off x="3733800" y="4953000"/>
            <a:ext cx="1447800" cy="1219200"/>
          </a:xfrm>
          <a:prstGeom prst="irregularSeal1">
            <a:avLst/>
          </a:prstGeom>
          <a:solidFill>
            <a:schemeClr val="accent6"/>
          </a:solid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280299" y="4645968"/>
            <a:ext cx="2895600"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latin typeface="Calibri"/>
                <a:cs typeface="Calibri"/>
              </a:rPr>
              <a:t>* SWITRS 2005-2009, Injury crashes of two parties or less.</a:t>
            </a:r>
            <a:endParaRPr lang="en-US" sz="900" baseline="-25000" dirty="0">
              <a:latin typeface="Calibri"/>
              <a:cs typeface="Calibri"/>
            </a:endParaRPr>
          </a:p>
        </p:txBody>
      </p:sp>
      <p:sp>
        <p:nvSpPr>
          <p:cNvPr id="12" name="Rectangle 11"/>
          <p:cNvSpPr/>
          <p:nvPr/>
        </p:nvSpPr>
        <p:spPr>
          <a:xfrm>
            <a:off x="0" y="4645968"/>
            <a:ext cx="2895600"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latin typeface="Calibri"/>
                <a:cs typeface="Calibri"/>
              </a:rPr>
              <a:t>Table from Grembek (2010)</a:t>
            </a:r>
            <a:endParaRPr lang="en-US" sz="900" baseline="-25000" dirty="0">
              <a:latin typeface="Calibri"/>
              <a:cs typeface="Calibri"/>
            </a:endParaRPr>
          </a:p>
        </p:txBody>
      </p:sp>
    </p:spTree>
    <p:extLst>
      <p:ext uri="{BB962C8B-B14F-4D97-AF65-F5344CB8AC3E}">
        <p14:creationId xmlns:p14="http://schemas.microsoft.com/office/powerpoint/2010/main" val="289691319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algn="l" eaLnBrk="1" hangingPunct="1"/>
            <a:r>
              <a:rPr lang="en-US" dirty="0"/>
              <a:t>The Vulnerability Matrix</a:t>
            </a:r>
            <a:endParaRPr lang="en-US" sz="2800" dirty="0" smtClean="0"/>
          </a:p>
        </p:txBody>
      </p:sp>
      <p:pic>
        <p:nvPicPr>
          <p:cNvPr id="4" name="Picture 3" descr="Screen Shot 2012-03-09 at 12.50.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68582"/>
            <a:ext cx="9144000" cy="3179618"/>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 y="1676399"/>
            <a:ext cx="1411976" cy="749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876800" y="5257800"/>
            <a:ext cx="6096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429000" y="5257800"/>
            <a:ext cx="609600" cy="5334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Explosion 1 5"/>
          <p:cNvSpPr/>
          <p:nvPr/>
        </p:nvSpPr>
        <p:spPr>
          <a:xfrm>
            <a:off x="3733800" y="4953000"/>
            <a:ext cx="1447800" cy="1219200"/>
          </a:xfrm>
          <a:prstGeom prst="irregularSeal1">
            <a:avLst/>
          </a:prstGeom>
          <a:solidFill>
            <a:schemeClr val="accent6"/>
          </a:solid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Left Arrow 1"/>
          <p:cNvSpPr/>
          <p:nvPr/>
        </p:nvSpPr>
        <p:spPr>
          <a:xfrm>
            <a:off x="4038600" y="4724400"/>
            <a:ext cx="762000" cy="228600"/>
          </a:xfrm>
          <a:prstGeom prst="leftArrow">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280299" y="4645968"/>
            <a:ext cx="2895600"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latin typeface="Calibri"/>
                <a:cs typeface="Calibri"/>
              </a:rPr>
              <a:t>* SWITRS 2005-2009, Injury crashes of two parties or less.</a:t>
            </a:r>
            <a:endParaRPr lang="en-US" sz="900" baseline="-25000" dirty="0">
              <a:latin typeface="Calibri"/>
              <a:cs typeface="Calibri"/>
            </a:endParaRPr>
          </a:p>
        </p:txBody>
      </p:sp>
      <p:sp>
        <p:nvSpPr>
          <p:cNvPr id="12" name="Rectangle 11"/>
          <p:cNvSpPr/>
          <p:nvPr/>
        </p:nvSpPr>
        <p:spPr>
          <a:xfrm>
            <a:off x="0" y="4645968"/>
            <a:ext cx="2895600"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latin typeface="Calibri"/>
                <a:cs typeface="Calibri"/>
              </a:rPr>
              <a:t>Table from Grembek (2010)</a:t>
            </a:r>
            <a:endParaRPr lang="en-US" sz="900" baseline="-25000" dirty="0">
              <a:latin typeface="Calibri"/>
              <a:cs typeface="Calibri"/>
            </a:endParaRPr>
          </a:p>
        </p:txBody>
      </p:sp>
    </p:spTree>
    <p:extLst>
      <p:ext uri="{BB962C8B-B14F-4D97-AF65-F5344CB8AC3E}">
        <p14:creationId xmlns:p14="http://schemas.microsoft.com/office/powerpoint/2010/main" val="242702736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algn="l" eaLnBrk="1" hangingPunct="1"/>
            <a:r>
              <a:rPr lang="en-US" dirty="0"/>
              <a:t>The Vulnerability Matrix</a:t>
            </a:r>
            <a:endParaRPr lang="en-US" sz="2800" dirty="0" smtClean="0"/>
          </a:p>
        </p:txBody>
      </p:sp>
      <p:pic>
        <p:nvPicPr>
          <p:cNvPr id="4" name="Picture 3" descr="Screen Shot 2012-03-09 at 12.50.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68582"/>
            <a:ext cx="9144000" cy="3179618"/>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 y="1676399"/>
            <a:ext cx="1411976" cy="749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876800" y="5257800"/>
            <a:ext cx="609600" cy="5334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429000" y="5257800"/>
            <a:ext cx="609600" cy="533400"/>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Explosion 1 5"/>
          <p:cNvSpPr/>
          <p:nvPr/>
        </p:nvSpPr>
        <p:spPr>
          <a:xfrm>
            <a:off x="3733800" y="4953000"/>
            <a:ext cx="1447800" cy="1219200"/>
          </a:xfrm>
          <a:prstGeom prst="irregularSeal1">
            <a:avLst/>
          </a:prstGeom>
          <a:solidFill>
            <a:schemeClr val="accent6"/>
          </a:solid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Left Arrow 1"/>
          <p:cNvSpPr/>
          <p:nvPr/>
        </p:nvSpPr>
        <p:spPr>
          <a:xfrm>
            <a:off x="4038600" y="4724400"/>
            <a:ext cx="762000" cy="228600"/>
          </a:xfrm>
          <a:prstGeom prst="leftArrow">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Left Arrow 9"/>
          <p:cNvSpPr/>
          <p:nvPr/>
        </p:nvSpPr>
        <p:spPr>
          <a:xfrm rot="10800000">
            <a:off x="4038601" y="6172199"/>
            <a:ext cx="762000" cy="228600"/>
          </a:xfrm>
          <a:prstGeom prst="leftArrow">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280299" y="4645968"/>
            <a:ext cx="2895600"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latin typeface="Calibri"/>
                <a:cs typeface="Calibri"/>
              </a:rPr>
              <a:t>* SWITRS 2005-2009, Injury crashes of two parties or less.</a:t>
            </a:r>
            <a:endParaRPr lang="en-US" sz="900" baseline="-25000" dirty="0">
              <a:latin typeface="Calibri"/>
              <a:cs typeface="Calibri"/>
            </a:endParaRPr>
          </a:p>
        </p:txBody>
      </p:sp>
      <p:sp>
        <p:nvSpPr>
          <p:cNvPr id="13" name="Rectangle 12"/>
          <p:cNvSpPr/>
          <p:nvPr/>
        </p:nvSpPr>
        <p:spPr>
          <a:xfrm>
            <a:off x="0" y="4645968"/>
            <a:ext cx="2895600"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latin typeface="Calibri"/>
                <a:cs typeface="Calibri"/>
              </a:rPr>
              <a:t>Table from Grembek (2010)</a:t>
            </a:r>
            <a:endParaRPr lang="en-US" sz="900" baseline="-25000" dirty="0">
              <a:latin typeface="Calibri"/>
              <a:cs typeface="Calibri"/>
            </a:endParaRPr>
          </a:p>
        </p:txBody>
      </p:sp>
    </p:spTree>
    <p:extLst>
      <p:ext uri="{BB962C8B-B14F-4D97-AF65-F5344CB8AC3E}">
        <p14:creationId xmlns:p14="http://schemas.microsoft.com/office/powerpoint/2010/main" val="414423551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algn="l" eaLnBrk="1" hangingPunct="1"/>
            <a:r>
              <a:rPr lang="en-US" dirty="0" smtClean="0"/>
              <a:t>The Vulnerability </a:t>
            </a:r>
            <a:r>
              <a:rPr lang="en-US" dirty="0"/>
              <a:t>of </a:t>
            </a:r>
            <a:r>
              <a:rPr lang="en-US" dirty="0" smtClean="0"/>
              <a:t>Pedestrians</a:t>
            </a:r>
            <a:endParaRPr lang="en-US" sz="2800" dirty="0" smtClean="0"/>
          </a:p>
        </p:txBody>
      </p:sp>
      <p:pic>
        <p:nvPicPr>
          <p:cNvPr id="4" name="Picture 3" descr="Screen Shot 2012-03-09 at 12.50.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68582"/>
            <a:ext cx="9144000" cy="3179618"/>
          </a:xfrm>
          <a:prstGeom prst="rect">
            <a:avLst/>
          </a:prstGeom>
        </p:spPr>
      </p:pic>
      <p:sp>
        <p:nvSpPr>
          <p:cNvPr id="5" name="Rectangle 4"/>
          <p:cNvSpPr/>
          <p:nvPr/>
        </p:nvSpPr>
        <p:spPr>
          <a:xfrm>
            <a:off x="8305800" y="2590800"/>
            <a:ext cx="685800" cy="2286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653720" y="4366080"/>
            <a:ext cx="685800" cy="2286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52400" y="4953000"/>
            <a:ext cx="914400" cy="707886"/>
          </a:xfrm>
          <a:prstGeom prst="rect">
            <a:avLst/>
          </a:prstGeom>
        </p:spPr>
        <p:txBody>
          <a:bodyPr wrap="square">
            <a:spAutoFit/>
          </a:bodyPr>
          <a:lstStyle/>
          <a:p>
            <a:r>
              <a:rPr lang="en-US" sz="2000" u="sng" dirty="0" smtClean="0">
                <a:latin typeface="Calibri"/>
                <a:cs typeface="Calibri"/>
              </a:rPr>
              <a:t>40,202</a:t>
            </a:r>
            <a:endParaRPr lang="en-US" sz="2000" baseline="-25000" dirty="0">
              <a:latin typeface="Calibri"/>
              <a:cs typeface="Calibri"/>
            </a:endParaRPr>
          </a:p>
          <a:p>
            <a:pPr algn="ctr"/>
            <a:r>
              <a:rPr lang="en-US" sz="2000" dirty="0" smtClean="0">
                <a:latin typeface="Calibri"/>
                <a:cs typeface="Calibri"/>
              </a:rPr>
              <a:t>1,088</a:t>
            </a:r>
          </a:p>
        </p:txBody>
      </p:sp>
      <p:sp>
        <p:nvSpPr>
          <p:cNvPr id="9" name="Rectangle 8"/>
          <p:cNvSpPr/>
          <p:nvPr/>
        </p:nvSpPr>
        <p:spPr>
          <a:xfrm>
            <a:off x="990600" y="5051880"/>
            <a:ext cx="7620000" cy="400110"/>
          </a:xfrm>
          <a:prstGeom prst="rect">
            <a:avLst/>
          </a:prstGeom>
        </p:spPr>
        <p:txBody>
          <a:bodyPr wrap="square">
            <a:spAutoFit/>
          </a:bodyPr>
          <a:lstStyle/>
          <a:p>
            <a:r>
              <a:rPr lang="en-US" sz="2000" dirty="0" smtClean="0">
                <a:latin typeface="Calibri"/>
                <a:cs typeface="Calibri"/>
              </a:rPr>
              <a:t>= 36.95 – Relative vulnerability of pedestrians in the CA network</a:t>
            </a:r>
          </a:p>
        </p:txBody>
      </p:sp>
      <p:sp>
        <p:nvSpPr>
          <p:cNvPr id="10" name="Rectangle 9"/>
          <p:cNvSpPr/>
          <p:nvPr/>
        </p:nvSpPr>
        <p:spPr>
          <a:xfrm>
            <a:off x="152400" y="5695890"/>
            <a:ext cx="8610600" cy="400110"/>
          </a:xfrm>
          <a:prstGeom prst="rect">
            <a:avLst/>
          </a:prstGeom>
        </p:spPr>
        <p:txBody>
          <a:bodyPr wrap="square">
            <a:spAutoFit/>
          </a:bodyPr>
          <a:lstStyle/>
          <a:p>
            <a:r>
              <a:rPr lang="en-US" sz="2000" dirty="0" smtClean="0">
                <a:latin typeface="Calibri"/>
                <a:cs typeface="Calibri"/>
              </a:rPr>
              <a:t>In other words: pedestrians suffer 36.95 times more injuries than they inflict.</a:t>
            </a:r>
            <a:endParaRPr lang="en-US" sz="2000" baseline="-25000" dirty="0">
              <a:latin typeface="Calibri"/>
              <a:cs typeface="Calibri"/>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 y="1676399"/>
            <a:ext cx="1411976" cy="749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6280299" y="4645968"/>
            <a:ext cx="2895600"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latin typeface="Calibri"/>
                <a:cs typeface="Calibri"/>
              </a:rPr>
              <a:t>* SWITRS 2005-2009, Injury crashes of two parties or less.</a:t>
            </a:r>
            <a:endParaRPr lang="en-US" sz="900" baseline="-25000" dirty="0">
              <a:latin typeface="Calibri"/>
              <a:cs typeface="Calibri"/>
            </a:endParaRPr>
          </a:p>
        </p:txBody>
      </p:sp>
      <p:sp>
        <p:nvSpPr>
          <p:cNvPr id="13" name="Rectangle 12"/>
          <p:cNvSpPr/>
          <p:nvPr/>
        </p:nvSpPr>
        <p:spPr>
          <a:xfrm>
            <a:off x="0" y="4645968"/>
            <a:ext cx="2895600"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latin typeface="Calibri"/>
                <a:cs typeface="Calibri"/>
              </a:rPr>
              <a:t>Table from Grembek (2010)</a:t>
            </a:r>
            <a:endParaRPr lang="en-US" sz="900" baseline="-25000" dirty="0">
              <a:latin typeface="Calibri"/>
              <a:cs typeface="Calibri"/>
            </a:endParaRPr>
          </a:p>
        </p:txBody>
      </p:sp>
    </p:spTree>
    <p:extLst>
      <p:ext uri="{BB962C8B-B14F-4D97-AF65-F5344CB8AC3E}">
        <p14:creationId xmlns:p14="http://schemas.microsoft.com/office/powerpoint/2010/main" val="5155463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algn="l" eaLnBrk="1" hangingPunct="1"/>
            <a:r>
              <a:rPr lang="en-US" dirty="0" smtClean="0"/>
              <a:t>Research Collaborators</a:t>
            </a:r>
            <a:endParaRPr lang="en-US" sz="2800" dirty="0" smtClean="0"/>
          </a:p>
        </p:txBody>
      </p:sp>
      <p:sp>
        <p:nvSpPr>
          <p:cNvPr id="17" name="Content Placeholder 2"/>
          <p:cNvSpPr txBox="1">
            <a:spLocks/>
          </p:cNvSpPr>
          <p:nvPr/>
        </p:nvSpPr>
        <p:spPr>
          <a:xfrm>
            <a:off x="457200" y="1447800"/>
            <a:ext cx="3962400" cy="4953000"/>
          </a:xfrm>
          <a:prstGeom prst="rect">
            <a:avLst/>
          </a:prstGeom>
        </p:spPr>
        <p:txBody>
          <a:bodyPr/>
          <a:lstStyle>
            <a:lvl1pPr marL="341313" indent="-341313" algn="l" defTabSz="912813"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3993" indent="-228545" algn="l" defTabSz="914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83" indent="-228545" algn="l" defTabSz="914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73" indent="-228545" algn="l" defTabSz="914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63" indent="-228545" algn="l" defTabSz="91418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lang="en-US" sz="2400" dirty="0" smtClean="0"/>
              <a:t>UC Berkeley</a:t>
            </a:r>
          </a:p>
          <a:p>
            <a:pPr eaLnBrk="1" hangingPunct="1"/>
            <a:r>
              <a:rPr lang="en-US" sz="2400" dirty="0" smtClean="0"/>
              <a:t>Offer </a:t>
            </a:r>
            <a:r>
              <a:rPr lang="en-US" sz="2400" dirty="0" err="1" smtClean="0"/>
              <a:t>Grembek</a:t>
            </a:r>
            <a:r>
              <a:rPr lang="en-US" sz="2400" dirty="0" smtClean="0"/>
              <a:t>, PhD</a:t>
            </a:r>
          </a:p>
          <a:p>
            <a:pPr eaLnBrk="1" hangingPunct="1"/>
            <a:r>
              <a:rPr lang="en-US" sz="2400" dirty="0" smtClean="0"/>
              <a:t>David Ragland, PhD, MPH</a:t>
            </a:r>
          </a:p>
          <a:p>
            <a:pPr eaLnBrk="1" hangingPunct="1"/>
            <a:r>
              <a:rPr lang="en-US" sz="2400" dirty="0" smtClean="0"/>
              <a:t>Julia Griswold, PhD</a:t>
            </a:r>
          </a:p>
          <a:p>
            <a:pPr eaLnBrk="1" hangingPunct="1"/>
            <a:r>
              <a:rPr lang="en-US" sz="2400" dirty="0" err="1" smtClean="0"/>
              <a:t>Aditya</a:t>
            </a:r>
            <a:r>
              <a:rPr lang="en-US" sz="2400" dirty="0" smtClean="0"/>
              <a:t> </a:t>
            </a:r>
            <a:r>
              <a:rPr lang="en-US" sz="2400" dirty="0" err="1" smtClean="0"/>
              <a:t>Medury</a:t>
            </a:r>
            <a:r>
              <a:rPr lang="en-US" sz="2400" dirty="0" smtClean="0"/>
              <a:t>, PhD</a:t>
            </a:r>
          </a:p>
          <a:p>
            <a:pPr eaLnBrk="1" hangingPunct="1"/>
            <a:r>
              <a:rPr lang="en-US" sz="2400" dirty="0" err="1" smtClean="0"/>
              <a:t>Yuanyuan</a:t>
            </a:r>
            <a:r>
              <a:rPr lang="en-US" sz="2400" dirty="0" smtClean="0"/>
              <a:t> Zhang, PhD</a:t>
            </a:r>
          </a:p>
          <a:p>
            <a:pPr eaLnBrk="1" hangingPunct="1"/>
            <a:r>
              <a:rPr lang="en-US" sz="2400" dirty="0" smtClean="0"/>
              <a:t>Frank </a:t>
            </a:r>
            <a:r>
              <a:rPr lang="en-US" sz="2400" dirty="0" err="1" smtClean="0"/>
              <a:t>Proulx</a:t>
            </a:r>
            <a:endParaRPr lang="en-US" sz="2400" dirty="0" smtClean="0"/>
          </a:p>
          <a:p>
            <a:pPr eaLnBrk="1" hangingPunct="1"/>
            <a:r>
              <a:rPr lang="en-US" sz="2400" dirty="0" smtClean="0"/>
              <a:t>Jessica Nguyen</a:t>
            </a:r>
          </a:p>
          <a:p>
            <a:pPr eaLnBrk="1" hangingPunct="1"/>
            <a:r>
              <a:rPr lang="en-US" sz="2400" dirty="0" err="1" smtClean="0"/>
              <a:t>Semich</a:t>
            </a:r>
            <a:r>
              <a:rPr lang="en-US" sz="2400" dirty="0" smtClean="0"/>
              <a:t> </a:t>
            </a:r>
            <a:r>
              <a:rPr lang="en-US" sz="2400" dirty="0" err="1" smtClean="0"/>
              <a:t>Chousein</a:t>
            </a:r>
            <a:endParaRPr lang="en-US" sz="2400" dirty="0"/>
          </a:p>
        </p:txBody>
      </p:sp>
      <p:sp>
        <p:nvSpPr>
          <p:cNvPr id="3" name="TextBox 2"/>
          <p:cNvSpPr txBox="1"/>
          <p:nvPr/>
        </p:nvSpPr>
        <p:spPr>
          <a:xfrm>
            <a:off x="-365125" y="4175125"/>
            <a:ext cx="184666" cy="369332"/>
          </a:xfrm>
          <a:prstGeom prst="rect">
            <a:avLst/>
          </a:prstGeom>
          <a:noFill/>
        </p:spPr>
        <p:txBody>
          <a:bodyPr wrap="none" rtlCol="0">
            <a:spAutoFit/>
          </a:bodyPr>
          <a:lstStyle/>
          <a:p>
            <a:endParaRPr lang="en-US" dirty="0"/>
          </a:p>
        </p:txBody>
      </p:sp>
      <p:sp>
        <p:nvSpPr>
          <p:cNvPr id="23" name="Content Placeholder 2"/>
          <p:cNvSpPr txBox="1">
            <a:spLocks/>
          </p:cNvSpPr>
          <p:nvPr/>
        </p:nvSpPr>
        <p:spPr>
          <a:xfrm>
            <a:off x="4800600" y="1447800"/>
            <a:ext cx="3962400" cy="4953000"/>
          </a:xfrm>
          <a:prstGeom prst="rect">
            <a:avLst/>
          </a:prstGeom>
        </p:spPr>
        <p:txBody>
          <a:bodyPr/>
          <a:lstStyle>
            <a:lvl1pPr marL="341313" indent="-341313" algn="l" defTabSz="912813"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defTabSz="912813"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413" indent="-227013" algn="l" defTabSz="912813"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86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8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3993" indent="-228545" algn="l" defTabSz="914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83" indent="-228545" algn="l" defTabSz="914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73" indent="-228545" algn="l" defTabSz="914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63" indent="-228545" algn="l" defTabSz="91418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lang="en-US" sz="2400" dirty="0" smtClean="0"/>
              <a:t>University of Minnesota</a:t>
            </a:r>
          </a:p>
          <a:p>
            <a:pPr eaLnBrk="1" hangingPunct="1"/>
            <a:r>
              <a:rPr lang="en-US" sz="2400" dirty="0" smtClean="0"/>
              <a:t>Robert Schneider, PhD</a:t>
            </a:r>
          </a:p>
          <a:p>
            <a:pPr marL="0" indent="0" eaLnBrk="1" hangingPunct="1">
              <a:buNone/>
            </a:pPr>
            <a:r>
              <a:rPr lang="en-US" sz="2400" dirty="0" err="1" smtClean="0"/>
              <a:t>Tongji</a:t>
            </a:r>
            <a:r>
              <a:rPr lang="en-US" sz="2400" dirty="0" smtClean="0"/>
              <a:t> University</a:t>
            </a:r>
          </a:p>
          <a:p>
            <a:pPr eaLnBrk="1" hangingPunct="1"/>
            <a:r>
              <a:rPr lang="en-US" sz="2400" dirty="0" err="1"/>
              <a:t>Junhua</a:t>
            </a:r>
            <a:r>
              <a:rPr lang="en-US" sz="2400" dirty="0"/>
              <a:t> Wang, </a:t>
            </a:r>
            <a:r>
              <a:rPr lang="en-US" sz="2400" dirty="0" smtClean="0"/>
              <a:t>PhD</a:t>
            </a:r>
            <a:endParaRPr lang="en-US" sz="2400" dirty="0"/>
          </a:p>
          <a:p>
            <a:pPr eaLnBrk="1" hangingPunct="1"/>
            <a:r>
              <a:rPr lang="en-US" sz="2400" dirty="0" smtClean="0"/>
              <a:t>Ying Ni, PhD</a:t>
            </a:r>
            <a:endParaRPr lang="en-US" sz="2400" dirty="0"/>
          </a:p>
        </p:txBody>
      </p:sp>
    </p:spTree>
    <p:extLst>
      <p:ext uri="{BB962C8B-B14F-4D97-AF65-F5344CB8AC3E}">
        <p14:creationId xmlns:p14="http://schemas.microsoft.com/office/powerpoint/2010/main" val="15329565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algn="l" eaLnBrk="1" hangingPunct="1"/>
            <a:r>
              <a:rPr lang="en-US" dirty="0" smtClean="0"/>
              <a:t>The Vulnerability </a:t>
            </a:r>
            <a:r>
              <a:rPr lang="en-US" dirty="0"/>
              <a:t>of </a:t>
            </a:r>
            <a:r>
              <a:rPr lang="en-US" dirty="0" smtClean="0"/>
              <a:t>Bicyclists</a:t>
            </a:r>
            <a:endParaRPr lang="en-US" sz="2800" dirty="0" smtClean="0"/>
          </a:p>
        </p:txBody>
      </p:sp>
      <p:pic>
        <p:nvPicPr>
          <p:cNvPr id="4" name="Picture 3" descr="Screen Shot 2012-03-09 at 12.50.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68582"/>
            <a:ext cx="9144000" cy="3179618"/>
          </a:xfrm>
          <a:prstGeom prst="rect">
            <a:avLst/>
          </a:prstGeom>
        </p:spPr>
      </p:pic>
      <p:sp>
        <p:nvSpPr>
          <p:cNvPr id="5" name="Rectangle 4"/>
          <p:cNvSpPr/>
          <p:nvPr/>
        </p:nvSpPr>
        <p:spPr>
          <a:xfrm>
            <a:off x="8305800" y="2808767"/>
            <a:ext cx="685800" cy="2286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470299" y="4366080"/>
            <a:ext cx="685800" cy="2286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52400" y="4953000"/>
            <a:ext cx="914400" cy="707886"/>
          </a:xfrm>
          <a:prstGeom prst="rect">
            <a:avLst/>
          </a:prstGeom>
        </p:spPr>
        <p:txBody>
          <a:bodyPr wrap="square">
            <a:spAutoFit/>
          </a:bodyPr>
          <a:lstStyle/>
          <a:p>
            <a:r>
              <a:rPr lang="en-US" sz="2000" u="sng" dirty="0" smtClean="0">
                <a:latin typeface="Calibri"/>
                <a:cs typeface="Calibri"/>
              </a:rPr>
              <a:t>37,821</a:t>
            </a:r>
            <a:endParaRPr lang="en-US" sz="2000" baseline="-25000" dirty="0">
              <a:latin typeface="Calibri"/>
              <a:cs typeface="Calibri"/>
            </a:endParaRPr>
          </a:p>
          <a:p>
            <a:pPr algn="ctr"/>
            <a:r>
              <a:rPr lang="en-US" sz="2000" dirty="0" smtClean="0">
                <a:latin typeface="Calibri"/>
                <a:cs typeface="Calibri"/>
              </a:rPr>
              <a:t>2,542</a:t>
            </a:r>
          </a:p>
        </p:txBody>
      </p:sp>
      <p:sp>
        <p:nvSpPr>
          <p:cNvPr id="9" name="Rectangle 8"/>
          <p:cNvSpPr/>
          <p:nvPr/>
        </p:nvSpPr>
        <p:spPr>
          <a:xfrm>
            <a:off x="990600" y="5051880"/>
            <a:ext cx="7620000" cy="400110"/>
          </a:xfrm>
          <a:prstGeom prst="rect">
            <a:avLst/>
          </a:prstGeom>
        </p:spPr>
        <p:txBody>
          <a:bodyPr wrap="square">
            <a:spAutoFit/>
          </a:bodyPr>
          <a:lstStyle/>
          <a:p>
            <a:r>
              <a:rPr lang="en-US" sz="2000" dirty="0" smtClean="0">
                <a:latin typeface="Calibri"/>
                <a:cs typeface="Calibri"/>
              </a:rPr>
              <a:t>= 14.88 – Relative vulnerability of bicyclists in the CA network</a:t>
            </a:r>
          </a:p>
        </p:txBody>
      </p:sp>
      <p:sp>
        <p:nvSpPr>
          <p:cNvPr id="10" name="Rectangle 9"/>
          <p:cNvSpPr/>
          <p:nvPr/>
        </p:nvSpPr>
        <p:spPr>
          <a:xfrm>
            <a:off x="152400" y="5695890"/>
            <a:ext cx="8610600" cy="400110"/>
          </a:xfrm>
          <a:prstGeom prst="rect">
            <a:avLst/>
          </a:prstGeom>
        </p:spPr>
        <p:txBody>
          <a:bodyPr wrap="square">
            <a:spAutoFit/>
          </a:bodyPr>
          <a:lstStyle/>
          <a:p>
            <a:r>
              <a:rPr lang="en-US" sz="2000" dirty="0" smtClean="0">
                <a:latin typeface="Calibri"/>
                <a:cs typeface="Calibri"/>
              </a:rPr>
              <a:t>In other words: pedestrians suffer 14.88 times more injuries than they inflict.</a:t>
            </a:r>
            <a:endParaRPr lang="en-US" sz="2000" baseline="-25000" dirty="0">
              <a:latin typeface="Calibri"/>
              <a:cs typeface="Calibri"/>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 y="1676399"/>
            <a:ext cx="1411976" cy="749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6280299" y="4645968"/>
            <a:ext cx="2895600"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latin typeface="Calibri"/>
                <a:cs typeface="Calibri"/>
              </a:rPr>
              <a:t>* SWITRS 2005-2009, Injury crashes of two parties or less.</a:t>
            </a:r>
            <a:endParaRPr lang="en-US" sz="900" baseline="-25000" dirty="0">
              <a:latin typeface="Calibri"/>
              <a:cs typeface="Calibri"/>
            </a:endParaRPr>
          </a:p>
        </p:txBody>
      </p:sp>
      <p:sp>
        <p:nvSpPr>
          <p:cNvPr id="13" name="Rectangle 12"/>
          <p:cNvSpPr/>
          <p:nvPr/>
        </p:nvSpPr>
        <p:spPr>
          <a:xfrm>
            <a:off x="0" y="4645968"/>
            <a:ext cx="2895600"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latin typeface="Calibri"/>
                <a:cs typeface="Calibri"/>
              </a:rPr>
              <a:t>Table from Grembek (2010)</a:t>
            </a:r>
            <a:endParaRPr lang="en-US" sz="900" baseline="-25000" dirty="0">
              <a:latin typeface="Calibri"/>
              <a:cs typeface="Calibri"/>
            </a:endParaRPr>
          </a:p>
        </p:txBody>
      </p:sp>
    </p:spTree>
    <p:extLst>
      <p:ext uri="{BB962C8B-B14F-4D97-AF65-F5344CB8AC3E}">
        <p14:creationId xmlns:p14="http://schemas.microsoft.com/office/powerpoint/2010/main" val="24800116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algn="l" eaLnBrk="1" hangingPunct="1"/>
            <a:r>
              <a:rPr lang="en-US" dirty="0" smtClean="0"/>
              <a:t>P/B are the Most Vulnerable</a:t>
            </a:r>
            <a:endParaRPr lang="en-US" sz="2800" dirty="0" smtClean="0"/>
          </a:p>
        </p:txBody>
      </p:sp>
      <p:pic>
        <p:nvPicPr>
          <p:cNvPr id="4" name="Picture 3" descr="Screen Shot 2012-03-09 at 12.50.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68582"/>
            <a:ext cx="9144000" cy="3179618"/>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 y="1676399"/>
            <a:ext cx="1411976" cy="749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descr="Screen Shot 2012-03-09 at 12.50.4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648200"/>
            <a:ext cx="8229600" cy="755674"/>
          </a:xfrm>
          <a:prstGeom prst="rect">
            <a:avLst/>
          </a:prstGeom>
        </p:spPr>
      </p:pic>
      <p:sp>
        <p:nvSpPr>
          <p:cNvPr id="6" name="Rectangle 5"/>
          <p:cNvSpPr/>
          <p:nvPr/>
        </p:nvSpPr>
        <p:spPr>
          <a:xfrm>
            <a:off x="0" y="5407968"/>
            <a:ext cx="2895600"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latin typeface="Calibri"/>
                <a:cs typeface="Calibri"/>
              </a:rPr>
              <a:t>Tables from Grembek (2010)</a:t>
            </a:r>
            <a:endParaRPr lang="en-US" sz="900" baseline="-25000" dirty="0">
              <a:latin typeface="Calibri"/>
              <a:cs typeface="Calibri"/>
            </a:endParaRPr>
          </a:p>
        </p:txBody>
      </p:sp>
    </p:spTree>
    <p:extLst>
      <p:ext uri="{BB962C8B-B14F-4D97-AF65-F5344CB8AC3E}">
        <p14:creationId xmlns:p14="http://schemas.microsoft.com/office/powerpoint/2010/main" val="48959433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Safety is Obtained by Buffers</a:t>
            </a:r>
            <a:endParaRPr lang="en-US" dirty="0"/>
          </a:p>
        </p:txBody>
      </p:sp>
      <p:sp>
        <p:nvSpPr>
          <p:cNvPr id="9" name="Oval 8"/>
          <p:cNvSpPr/>
          <p:nvPr/>
        </p:nvSpPr>
        <p:spPr>
          <a:xfrm>
            <a:off x="609600" y="2133600"/>
            <a:ext cx="3048000" cy="1524000"/>
          </a:xfrm>
          <a:prstGeom prst="ellipse">
            <a:avLst/>
          </a:prstGeom>
          <a:solidFill>
            <a:schemeClr val="accent1">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Environment</a:t>
            </a:r>
            <a:endParaRPr lang="en-US" sz="2800" dirty="0"/>
          </a:p>
        </p:txBody>
      </p:sp>
      <p:sp>
        <p:nvSpPr>
          <p:cNvPr id="10" name="Oval 9"/>
          <p:cNvSpPr/>
          <p:nvPr/>
        </p:nvSpPr>
        <p:spPr>
          <a:xfrm>
            <a:off x="3048000" y="2133600"/>
            <a:ext cx="3048000" cy="1524000"/>
          </a:xfrm>
          <a:prstGeom prst="ellipse">
            <a:avLst/>
          </a:prstGeom>
          <a:solidFill>
            <a:schemeClr val="accent1">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Industry</a:t>
            </a:r>
            <a:endParaRPr lang="en-US" sz="2800" dirty="0"/>
          </a:p>
        </p:txBody>
      </p:sp>
      <p:sp>
        <p:nvSpPr>
          <p:cNvPr id="11" name="Oval 10"/>
          <p:cNvSpPr/>
          <p:nvPr/>
        </p:nvSpPr>
        <p:spPr>
          <a:xfrm>
            <a:off x="5562600" y="2133600"/>
            <a:ext cx="3048000" cy="1524000"/>
          </a:xfrm>
          <a:prstGeom prst="ellipse">
            <a:avLst/>
          </a:prstGeom>
          <a:solidFill>
            <a:schemeClr val="accent1">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Road User</a:t>
            </a:r>
            <a:endParaRPr lang="en-US" sz="2800" dirty="0"/>
          </a:p>
        </p:txBody>
      </p:sp>
      <p:sp>
        <p:nvSpPr>
          <p:cNvPr id="12" name="Rectangle 11"/>
          <p:cNvSpPr/>
          <p:nvPr/>
        </p:nvSpPr>
        <p:spPr>
          <a:xfrm>
            <a:off x="609600" y="1447800"/>
            <a:ext cx="3581400" cy="523220"/>
          </a:xfrm>
          <a:prstGeom prst="rect">
            <a:avLst/>
          </a:prstGeom>
        </p:spPr>
        <p:txBody>
          <a:bodyPr wrap="square">
            <a:spAutoFit/>
          </a:bodyPr>
          <a:lstStyle/>
          <a:p>
            <a:r>
              <a:rPr lang="en-US" sz="2800" dirty="0" smtClean="0">
                <a:latin typeface="Calibri"/>
                <a:cs typeface="Calibri"/>
              </a:rPr>
              <a:t>Passenger Vehicles</a:t>
            </a:r>
            <a:endParaRPr lang="en-US" sz="2800" baseline="-25000" dirty="0">
              <a:latin typeface="Calibri"/>
              <a:cs typeface="Calibri"/>
            </a:endParaRPr>
          </a:p>
        </p:txBody>
      </p:sp>
    </p:spTree>
    <p:extLst>
      <p:ext uri="{BB962C8B-B14F-4D97-AF65-F5344CB8AC3E}">
        <p14:creationId xmlns:p14="http://schemas.microsoft.com/office/powerpoint/2010/main" val="151698114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Safety is Obtained by Buffers</a:t>
            </a:r>
          </a:p>
        </p:txBody>
      </p:sp>
      <p:sp>
        <p:nvSpPr>
          <p:cNvPr id="9" name="Oval 8"/>
          <p:cNvSpPr/>
          <p:nvPr/>
        </p:nvSpPr>
        <p:spPr>
          <a:xfrm>
            <a:off x="609600" y="2133600"/>
            <a:ext cx="3048000" cy="1524000"/>
          </a:xfrm>
          <a:prstGeom prst="ellipse">
            <a:avLst/>
          </a:prstGeom>
          <a:solidFill>
            <a:schemeClr val="accent1">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Environment</a:t>
            </a:r>
            <a:endParaRPr lang="en-US" sz="2800" dirty="0"/>
          </a:p>
        </p:txBody>
      </p:sp>
      <p:sp>
        <p:nvSpPr>
          <p:cNvPr id="10" name="Oval 9"/>
          <p:cNvSpPr/>
          <p:nvPr/>
        </p:nvSpPr>
        <p:spPr>
          <a:xfrm>
            <a:off x="3048000" y="2133600"/>
            <a:ext cx="3048000" cy="1524000"/>
          </a:xfrm>
          <a:prstGeom prst="ellipse">
            <a:avLst/>
          </a:prstGeom>
          <a:solidFill>
            <a:schemeClr val="accent1">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Industry</a:t>
            </a:r>
            <a:endParaRPr lang="en-US" sz="2800" dirty="0"/>
          </a:p>
        </p:txBody>
      </p:sp>
      <p:sp>
        <p:nvSpPr>
          <p:cNvPr id="11" name="Oval 10"/>
          <p:cNvSpPr/>
          <p:nvPr/>
        </p:nvSpPr>
        <p:spPr>
          <a:xfrm>
            <a:off x="5562600" y="2133600"/>
            <a:ext cx="3048000" cy="1524000"/>
          </a:xfrm>
          <a:prstGeom prst="ellipse">
            <a:avLst/>
          </a:prstGeom>
          <a:solidFill>
            <a:schemeClr val="accent1">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Road User</a:t>
            </a:r>
            <a:endParaRPr lang="en-US" sz="2800" dirty="0"/>
          </a:p>
        </p:txBody>
      </p:sp>
      <p:sp>
        <p:nvSpPr>
          <p:cNvPr id="12" name="Rectangle 11"/>
          <p:cNvSpPr/>
          <p:nvPr/>
        </p:nvSpPr>
        <p:spPr>
          <a:xfrm>
            <a:off x="609600" y="1447800"/>
            <a:ext cx="3581400" cy="523220"/>
          </a:xfrm>
          <a:prstGeom prst="rect">
            <a:avLst/>
          </a:prstGeom>
        </p:spPr>
        <p:txBody>
          <a:bodyPr wrap="square">
            <a:spAutoFit/>
          </a:bodyPr>
          <a:lstStyle/>
          <a:p>
            <a:r>
              <a:rPr lang="en-US" sz="2800" dirty="0" smtClean="0">
                <a:latin typeface="Calibri"/>
                <a:cs typeface="Calibri"/>
              </a:rPr>
              <a:t>Passenger Vehicles</a:t>
            </a:r>
            <a:endParaRPr lang="en-US" sz="2800" baseline="-25000" dirty="0">
              <a:latin typeface="Calibri"/>
              <a:cs typeface="Calibri"/>
            </a:endParaRPr>
          </a:p>
        </p:txBody>
      </p:sp>
      <p:sp>
        <p:nvSpPr>
          <p:cNvPr id="13" name="Oval 12"/>
          <p:cNvSpPr/>
          <p:nvPr/>
        </p:nvSpPr>
        <p:spPr>
          <a:xfrm>
            <a:off x="533400" y="4572000"/>
            <a:ext cx="3048000" cy="1524000"/>
          </a:xfrm>
          <a:prstGeom prst="ellipse">
            <a:avLst/>
          </a:prstGeom>
          <a:solidFill>
            <a:schemeClr val="accent1">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Environment</a:t>
            </a:r>
            <a:endParaRPr lang="en-US" sz="2800" dirty="0"/>
          </a:p>
        </p:txBody>
      </p:sp>
      <p:sp>
        <p:nvSpPr>
          <p:cNvPr id="14" name="Oval 13"/>
          <p:cNvSpPr/>
          <p:nvPr/>
        </p:nvSpPr>
        <p:spPr>
          <a:xfrm>
            <a:off x="4142530" y="5181600"/>
            <a:ext cx="838200" cy="457200"/>
          </a:xfrm>
          <a:prstGeom prst="ellipse">
            <a:avLst/>
          </a:prstGeom>
          <a:solidFill>
            <a:schemeClr val="accent1">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Industry</a:t>
            </a:r>
            <a:endParaRPr lang="en-US" sz="900" dirty="0"/>
          </a:p>
        </p:txBody>
      </p:sp>
      <p:sp>
        <p:nvSpPr>
          <p:cNvPr id="15" name="Oval 14"/>
          <p:cNvSpPr/>
          <p:nvPr/>
        </p:nvSpPr>
        <p:spPr>
          <a:xfrm>
            <a:off x="5486400" y="4572000"/>
            <a:ext cx="3048000" cy="1524000"/>
          </a:xfrm>
          <a:prstGeom prst="ellipse">
            <a:avLst/>
          </a:prstGeom>
          <a:solidFill>
            <a:schemeClr val="accent1">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Road User</a:t>
            </a:r>
            <a:endParaRPr lang="en-US" sz="2800" dirty="0"/>
          </a:p>
        </p:txBody>
      </p:sp>
      <p:sp>
        <p:nvSpPr>
          <p:cNvPr id="16" name="Rectangle 15"/>
          <p:cNvSpPr/>
          <p:nvPr/>
        </p:nvSpPr>
        <p:spPr>
          <a:xfrm>
            <a:off x="533400" y="3886200"/>
            <a:ext cx="3581400" cy="523220"/>
          </a:xfrm>
          <a:prstGeom prst="rect">
            <a:avLst/>
          </a:prstGeom>
        </p:spPr>
        <p:txBody>
          <a:bodyPr wrap="square">
            <a:spAutoFit/>
          </a:bodyPr>
          <a:lstStyle/>
          <a:p>
            <a:r>
              <a:rPr lang="en-US" sz="2800" dirty="0" smtClean="0">
                <a:latin typeface="Calibri"/>
                <a:cs typeface="Calibri"/>
              </a:rPr>
              <a:t>Pedestrians and Bikes</a:t>
            </a:r>
            <a:endParaRPr lang="en-US" sz="2800" baseline="-25000" dirty="0">
              <a:latin typeface="Calibri"/>
              <a:cs typeface="Calibri"/>
            </a:endParaRPr>
          </a:p>
        </p:txBody>
      </p:sp>
    </p:spTree>
    <p:extLst>
      <p:ext uri="{BB962C8B-B14F-4D97-AF65-F5344CB8AC3E}">
        <p14:creationId xmlns:p14="http://schemas.microsoft.com/office/powerpoint/2010/main" val="151169033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Limited </a:t>
            </a:r>
            <a:r>
              <a:rPr lang="en-US" dirty="0"/>
              <a:t>P/B </a:t>
            </a:r>
            <a:r>
              <a:rPr lang="en-US" dirty="0" smtClean="0"/>
              <a:t>Industry Safety Buffer</a:t>
            </a:r>
            <a:endParaRPr lang="en-US" dirty="0"/>
          </a:p>
        </p:txBody>
      </p:sp>
      <p:sp>
        <p:nvSpPr>
          <p:cNvPr id="9" name="Oval 8"/>
          <p:cNvSpPr/>
          <p:nvPr/>
        </p:nvSpPr>
        <p:spPr>
          <a:xfrm>
            <a:off x="609600" y="2133600"/>
            <a:ext cx="3048000" cy="1524000"/>
          </a:xfrm>
          <a:prstGeom prst="ellipse">
            <a:avLst/>
          </a:prstGeom>
          <a:solidFill>
            <a:schemeClr val="accent1">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Environment</a:t>
            </a:r>
            <a:endParaRPr lang="en-US" sz="2800" dirty="0"/>
          </a:p>
        </p:txBody>
      </p:sp>
      <p:sp>
        <p:nvSpPr>
          <p:cNvPr id="10" name="Oval 9"/>
          <p:cNvSpPr/>
          <p:nvPr/>
        </p:nvSpPr>
        <p:spPr>
          <a:xfrm>
            <a:off x="3048000" y="2133600"/>
            <a:ext cx="3048000" cy="1524000"/>
          </a:xfrm>
          <a:prstGeom prst="ellipse">
            <a:avLst/>
          </a:prstGeom>
          <a:solidFill>
            <a:schemeClr val="accent1">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Industry</a:t>
            </a:r>
            <a:endParaRPr lang="en-US" sz="2800" dirty="0"/>
          </a:p>
        </p:txBody>
      </p:sp>
      <p:sp>
        <p:nvSpPr>
          <p:cNvPr id="11" name="Oval 10"/>
          <p:cNvSpPr/>
          <p:nvPr/>
        </p:nvSpPr>
        <p:spPr>
          <a:xfrm>
            <a:off x="5562600" y="2133600"/>
            <a:ext cx="3048000" cy="1524000"/>
          </a:xfrm>
          <a:prstGeom prst="ellipse">
            <a:avLst/>
          </a:prstGeom>
          <a:solidFill>
            <a:schemeClr val="accent1">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Road User</a:t>
            </a:r>
            <a:endParaRPr lang="en-US" sz="2800" dirty="0"/>
          </a:p>
        </p:txBody>
      </p:sp>
      <p:sp>
        <p:nvSpPr>
          <p:cNvPr id="12" name="Rectangle 11"/>
          <p:cNvSpPr/>
          <p:nvPr/>
        </p:nvSpPr>
        <p:spPr>
          <a:xfrm>
            <a:off x="609600" y="1447800"/>
            <a:ext cx="3581400" cy="523220"/>
          </a:xfrm>
          <a:prstGeom prst="rect">
            <a:avLst/>
          </a:prstGeom>
        </p:spPr>
        <p:txBody>
          <a:bodyPr wrap="square">
            <a:spAutoFit/>
          </a:bodyPr>
          <a:lstStyle/>
          <a:p>
            <a:r>
              <a:rPr lang="en-US" sz="2800" dirty="0" smtClean="0">
                <a:latin typeface="Calibri"/>
                <a:cs typeface="Calibri"/>
              </a:rPr>
              <a:t>Passenger Vehicles</a:t>
            </a:r>
            <a:endParaRPr lang="en-US" sz="2800" baseline="-25000" dirty="0">
              <a:latin typeface="Calibri"/>
              <a:cs typeface="Calibri"/>
            </a:endParaRPr>
          </a:p>
        </p:txBody>
      </p:sp>
      <p:sp>
        <p:nvSpPr>
          <p:cNvPr id="13" name="Oval 12"/>
          <p:cNvSpPr/>
          <p:nvPr/>
        </p:nvSpPr>
        <p:spPr>
          <a:xfrm>
            <a:off x="533400" y="4572000"/>
            <a:ext cx="3048000" cy="1524000"/>
          </a:xfrm>
          <a:prstGeom prst="ellipse">
            <a:avLst/>
          </a:prstGeom>
          <a:solidFill>
            <a:schemeClr val="accent1">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Environment</a:t>
            </a:r>
            <a:endParaRPr lang="en-US" sz="2800" dirty="0"/>
          </a:p>
        </p:txBody>
      </p:sp>
      <p:sp>
        <p:nvSpPr>
          <p:cNvPr id="14" name="Oval 13"/>
          <p:cNvSpPr/>
          <p:nvPr/>
        </p:nvSpPr>
        <p:spPr>
          <a:xfrm>
            <a:off x="4142530" y="5181600"/>
            <a:ext cx="838200" cy="457200"/>
          </a:xfrm>
          <a:prstGeom prst="ellipse">
            <a:avLst/>
          </a:prstGeom>
          <a:solidFill>
            <a:schemeClr val="accent1">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Industry</a:t>
            </a:r>
            <a:endParaRPr lang="en-US" sz="900" dirty="0"/>
          </a:p>
        </p:txBody>
      </p:sp>
      <p:sp>
        <p:nvSpPr>
          <p:cNvPr id="15" name="Oval 14"/>
          <p:cNvSpPr/>
          <p:nvPr/>
        </p:nvSpPr>
        <p:spPr>
          <a:xfrm>
            <a:off x="5486400" y="4572000"/>
            <a:ext cx="3048000" cy="1524000"/>
          </a:xfrm>
          <a:prstGeom prst="ellipse">
            <a:avLst/>
          </a:prstGeom>
          <a:solidFill>
            <a:schemeClr val="accent1">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Road User</a:t>
            </a:r>
            <a:endParaRPr lang="en-US" sz="2800" dirty="0"/>
          </a:p>
        </p:txBody>
      </p:sp>
      <p:sp>
        <p:nvSpPr>
          <p:cNvPr id="16" name="Rectangle 15"/>
          <p:cNvSpPr/>
          <p:nvPr/>
        </p:nvSpPr>
        <p:spPr>
          <a:xfrm>
            <a:off x="533400" y="3886200"/>
            <a:ext cx="3581400" cy="523220"/>
          </a:xfrm>
          <a:prstGeom prst="rect">
            <a:avLst/>
          </a:prstGeom>
        </p:spPr>
        <p:txBody>
          <a:bodyPr wrap="square">
            <a:spAutoFit/>
          </a:bodyPr>
          <a:lstStyle/>
          <a:p>
            <a:r>
              <a:rPr lang="en-US" sz="2800" dirty="0" smtClean="0">
                <a:latin typeface="Calibri"/>
                <a:cs typeface="Calibri"/>
              </a:rPr>
              <a:t>Pedestrians and Bikes</a:t>
            </a:r>
            <a:endParaRPr lang="en-US" sz="2800" baseline="-25000" dirty="0">
              <a:latin typeface="Calibri"/>
              <a:cs typeface="Calibri"/>
            </a:endParaRPr>
          </a:p>
        </p:txBody>
      </p:sp>
    </p:spTree>
    <p:extLst>
      <p:ext uri="{BB962C8B-B14F-4D97-AF65-F5344CB8AC3E}">
        <p14:creationId xmlns:p14="http://schemas.microsoft.com/office/powerpoint/2010/main" val="220220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289240982"/>
              </p:ext>
            </p:extLst>
          </p:nvPr>
        </p:nvGraphicFramePr>
        <p:xfrm>
          <a:off x="401990" y="1508760"/>
          <a:ext cx="8305800" cy="4663440"/>
        </p:xfrm>
        <a:graphic>
          <a:graphicData uri="http://schemas.openxmlformats.org/drawingml/2006/table">
            <a:tbl>
              <a:tblPr firstRow="1" bandRow="1">
                <a:tableStyleId>{2D5ABB26-0587-4C30-8999-92F81FD0307C}</a:tableStyleId>
              </a:tblPr>
              <a:tblGrid>
                <a:gridCol w="2768600"/>
                <a:gridCol w="2768600"/>
                <a:gridCol w="2768600"/>
              </a:tblGrid>
              <a:tr h="1549400">
                <a:tc>
                  <a:txBody>
                    <a:bodyPr/>
                    <a:lstStyle/>
                    <a:p>
                      <a:pPr algn="ctr"/>
                      <a:endParaRPr lang="en-US" sz="9600" b="1" i="1" dirty="0" smtClean="0">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180" rtl="0" eaLnBrk="1" latinLnBrk="0" hangingPunct="1">
                        <a:buNone/>
                      </a:pPr>
                      <a:r>
                        <a:rPr lang="en-US" sz="9600" b="1" kern="1200" dirty="0" smtClean="0">
                          <a:solidFill>
                            <a:schemeClr val="bg1">
                              <a:lumMod val="95000"/>
                            </a:schemeClr>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9400">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4320">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effectLst/>
                          <a:latin typeface="+mn-lt"/>
                          <a:ea typeface="+mn-ea"/>
                          <a:cs typeface="+mn-cs"/>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600" b="1" dirty="0" smtClean="0">
                          <a:solidFill>
                            <a:schemeClr val="bg1">
                              <a:lumMod val="95000"/>
                            </a:schemeClr>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Title 12"/>
          <p:cNvSpPr>
            <a:spLocks noGrp="1"/>
          </p:cNvSpPr>
          <p:nvPr>
            <p:ph type="title"/>
          </p:nvPr>
        </p:nvSpPr>
        <p:spPr/>
        <p:txBody>
          <a:bodyPr/>
          <a:lstStyle/>
          <a:p>
            <a:pPr algn="l"/>
            <a:r>
              <a:rPr lang="en-US" sz="4000" dirty="0" smtClean="0"/>
              <a:t>Principles of Road Safety Management</a:t>
            </a:r>
            <a:endParaRPr lang="en-US" sz="4000" dirty="0"/>
          </a:p>
        </p:txBody>
      </p:sp>
      <p:graphicFrame>
        <p:nvGraphicFramePr>
          <p:cNvPr id="5" name="Table 4"/>
          <p:cNvGraphicFramePr>
            <a:graphicFrameLocks noGrp="1"/>
          </p:cNvGraphicFramePr>
          <p:nvPr>
            <p:extLst>
              <p:ext uri="{D42A27DB-BD31-4B8C-83A1-F6EECF244321}">
                <p14:modId xmlns:p14="http://schemas.microsoft.com/office/powerpoint/2010/main" val="2264553708"/>
              </p:ext>
            </p:extLst>
          </p:nvPr>
        </p:nvGraphicFramePr>
        <p:xfrm>
          <a:off x="401990" y="1524000"/>
          <a:ext cx="8305800" cy="4648200"/>
        </p:xfrm>
        <a:graphic>
          <a:graphicData uri="http://schemas.openxmlformats.org/drawingml/2006/table">
            <a:tbl>
              <a:tblPr firstRow="1" bandRow="1">
                <a:tableStyleId>{2D5ABB26-0587-4C30-8999-92F81FD0307C}</a:tableStyleId>
              </a:tblPr>
              <a:tblGrid>
                <a:gridCol w="2768600"/>
                <a:gridCol w="2768600"/>
                <a:gridCol w="2768600"/>
              </a:tblGrid>
              <a:tr h="1549400">
                <a:tc>
                  <a:txBody>
                    <a:bodyPr/>
                    <a:lstStyle/>
                    <a:p>
                      <a:pPr algn="ctr"/>
                      <a:r>
                        <a:rPr lang="en-US" sz="2400" b="1" i="1" dirty="0" smtClean="0">
                          <a:solidFill>
                            <a:schemeClr val="tx2"/>
                          </a:solidFill>
                        </a:rPr>
                        <a:t>A set of goals and activities to improve P/B safety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None/>
                      </a:pPr>
                      <a:r>
                        <a:rPr lang="en-US" sz="2400" b="1" dirty="0" smtClean="0"/>
                        <a:t>Infrastructure data</a:t>
                      </a:r>
                      <a:endParaRPr lang="en-US" sz="2400" b="1" baseline="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2400" b="1" dirty="0" smtClean="0"/>
                        <a:t>Exposure data</a:t>
                      </a:r>
                      <a:endParaRPr lang="en-US" sz="2400" b="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9400">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2400" b="1" dirty="0" smtClean="0"/>
                        <a:t>Data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Hazard Assessment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Countermeasure Selection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9400">
                <a:tc>
                  <a:txBody>
                    <a:bodyPr/>
                    <a:lstStyle/>
                    <a:p>
                      <a:pPr algn="ctr"/>
                      <a:r>
                        <a:rPr lang="en-US" sz="2400" b="1" baseline="0" dirty="0" smtClean="0"/>
                        <a:t>Economic Appraisal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Funding Sources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1" dirty="0" smtClean="0"/>
                    </a:p>
                    <a:p>
                      <a:pPr algn="ctr"/>
                      <a:r>
                        <a:rPr lang="en-US" sz="2400" b="1" dirty="0" smtClean="0"/>
                        <a:t>Institutionalization</a:t>
                      </a:r>
                    </a:p>
                    <a:p>
                      <a:pPr algn="ct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1609578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996305332"/>
              </p:ext>
            </p:extLst>
          </p:nvPr>
        </p:nvGraphicFramePr>
        <p:xfrm>
          <a:off x="401990" y="1508760"/>
          <a:ext cx="8305800" cy="4663440"/>
        </p:xfrm>
        <a:graphic>
          <a:graphicData uri="http://schemas.openxmlformats.org/drawingml/2006/table">
            <a:tbl>
              <a:tblPr firstRow="1" bandRow="1">
                <a:tableStyleId>{2D5ABB26-0587-4C30-8999-92F81FD0307C}</a:tableStyleId>
              </a:tblPr>
              <a:tblGrid>
                <a:gridCol w="2768600"/>
                <a:gridCol w="2768600"/>
                <a:gridCol w="2768600"/>
              </a:tblGrid>
              <a:tr h="1549400">
                <a:tc>
                  <a:txBody>
                    <a:bodyPr/>
                    <a:lstStyle/>
                    <a:p>
                      <a:pPr algn="ctr"/>
                      <a:endParaRPr lang="en-US" sz="9600" b="1" i="1" dirty="0" smtClean="0">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180" rtl="0" eaLnBrk="1" latinLnBrk="0" hangingPunct="1">
                        <a:buNone/>
                      </a:pPr>
                      <a:r>
                        <a:rPr lang="en-US" sz="9600" b="1" kern="1200" dirty="0" smtClean="0">
                          <a:solidFill>
                            <a:srgbClr val="FFCC66"/>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9400">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4</a:t>
                      </a:r>
                      <a:endParaRPr lang="en-US" sz="9600" b="1" kern="1200" dirty="0" smtClean="0">
                        <a:solidFill>
                          <a:srgbClr val="FFCC66"/>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4320">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effectLst/>
                          <a:latin typeface="+mn-lt"/>
                          <a:ea typeface="+mn-ea"/>
                          <a:cs typeface="+mn-cs"/>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600" b="1" dirty="0" smtClean="0">
                          <a:solidFill>
                            <a:schemeClr val="bg1">
                              <a:lumMod val="95000"/>
                            </a:schemeClr>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Title 12"/>
          <p:cNvSpPr>
            <a:spLocks noGrp="1"/>
          </p:cNvSpPr>
          <p:nvPr>
            <p:ph type="title"/>
          </p:nvPr>
        </p:nvSpPr>
        <p:spPr/>
        <p:txBody>
          <a:bodyPr/>
          <a:lstStyle/>
          <a:p>
            <a:pPr algn="l"/>
            <a:r>
              <a:rPr lang="en-US" sz="4000" dirty="0" smtClean="0"/>
              <a:t>Principles of Road Safety Management</a:t>
            </a:r>
            <a:endParaRPr lang="en-US" sz="4000" dirty="0"/>
          </a:p>
        </p:txBody>
      </p:sp>
      <p:graphicFrame>
        <p:nvGraphicFramePr>
          <p:cNvPr id="5" name="Table 4"/>
          <p:cNvGraphicFramePr>
            <a:graphicFrameLocks noGrp="1"/>
          </p:cNvGraphicFramePr>
          <p:nvPr>
            <p:extLst>
              <p:ext uri="{D42A27DB-BD31-4B8C-83A1-F6EECF244321}">
                <p14:modId xmlns:p14="http://schemas.microsoft.com/office/powerpoint/2010/main" val="3889770866"/>
              </p:ext>
            </p:extLst>
          </p:nvPr>
        </p:nvGraphicFramePr>
        <p:xfrm>
          <a:off x="401990" y="1524000"/>
          <a:ext cx="8305800" cy="4648200"/>
        </p:xfrm>
        <a:graphic>
          <a:graphicData uri="http://schemas.openxmlformats.org/drawingml/2006/table">
            <a:tbl>
              <a:tblPr firstRow="1" bandRow="1">
                <a:tableStyleId>{2D5ABB26-0587-4C30-8999-92F81FD0307C}</a:tableStyleId>
              </a:tblPr>
              <a:tblGrid>
                <a:gridCol w="2768600"/>
                <a:gridCol w="2768600"/>
                <a:gridCol w="2768600"/>
              </a:tblGrid>
              <a:tr h="1549400">
                <a:tc>
                  <a:txBody>
                    <a:bodyPr/>
                    <a:lstStyle/>
                    <a:p>
                      <a:pPr algn="ctr"/>
                      <a:r>
                        <a:rPr lang="en-US" sz="2400" b="1" i="1" dirty="0" smtClean="0">
                          <a:solidFill>
                            <a:schemeClr val="tx2"/>
                          </a:solidFill>
                        </a:rPr>
                        <a:t>A set of goals and activities to improve P/B safety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None/>
                      </a:pPr>
                      <a:r>
                        <a:rPr lang="en-US" sz="2400" b="1" dirty="0" smtClean="0"/>
                        <a:t>Infrastructure data</a:t>
                      </a:r>
                      <a:endParaRPr lang="en-US" sz="2400" b="1" baseline="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2400" b="1" dirty="0" smtClean="0"/>
                        <a:t>Exposure data</a:t>
                      </a:r>
                      <a:endParaRPr lang="en-US" sz="2400" b="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9400">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2400" b="1" dirty="0" smtClean="0"/>
                        <a:t>Data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Hazard Assessment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Countermeasure Selection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9400">
                <a:tc>
                  <a:txBody>
                    <a:bodyPr/>
                    <a:lstStyle/>
                    <a:p>
                      <a:pPr algn="ctr"/>
                      <a:r>
                        <a:rPr lang="en-US" sz="2400" b="1" baseline="0" dirty="0" smtClean="0"/>
                        <a:t>Economic Appraisal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Funding Sources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1" dirty="0" smtClean="0"/>
                    </a:p>
                    <a:p>
                      <a:pPr algn="ctr"/>
                      <a:r>
                        <a:rPr lang="en-US" sz="2400" b="1" dirty="0" smtClean="0"/>
                        <a:t>Institutionalization</a:t>
                      </a:r>
                    </a:p>
                    <a:p>
                      <a:pPr algn="ct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8450867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209089723"/>
              </p:ext>
            </p:extLst>
          </p:nvPr>
        </p:nvGraphicFramePr>
        <p:xfrm>
          <a:off x="401990" y="1508760"/>
          <a:ext cx="8305800" cy="4663440"/>
        </p:xfrm>
        <a:graphic>
          <a:graphicData uri="http://schemas.openxmlformats.org/drawingml/2006/table">
            <a:tbl>
              <a:tblPr firstRow="1" bandRow="1">
                <a:tableStyleId>{2D5ABB26-0587-4C30-8999-92F81FD0307C}</a:tableStyleId>
              </a:tblPr>
              <a:tblGrid>
                <a:gridCol w="2768600"/>
                <a:gridCol w="2768600"/>
                <a:gridCol w="2768600"/>
              </a:tblGrid>
              <a:tr h="1549400">
                <a:tc>
                  <a:txBody>
                    <a:bodyPr/>
                    <a:lstStyle/>
                    <a:p>
                      <a:pPr algn="ctr"/>
                      <a:endParaRPr lang="en-US" sz="9600" b="1" i="1" dirty="0" smtClean="0">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180" rtl="0" eaLnBrk="1" latinLnBrk="0" hangingPunct="1">
                        <a:buNone/>
                      </a:pPr>
                      <a:r>
                        <a:rPr lang="en-US" sz="9600" b="1" kern="1200" dirty="0" smtClean="0">
                          <a:solidFill>
                            <a:schemeClr val="bg1">
                              <a:lumMod val="95000"/>
                            </a:schemeClr>
                          </a:solidFill>
                          <a:latin typeface="+mn-lt"/>
                          <a:ea typeface="+mn-ea"/>
                          <a:cs typeface="+mn-cs"/>
                        </a:rPr>
                        <a:t>1</a:t>
                      </a:r>
                      <a:endParaRPr lang="en-US" sz="9600" b="1" kern="1200" dirty="0" smtClean="0">
                        <a:solidFill>
                          <a:srgbClr val="FFCC66"/>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rgbClr val="FFCC66"/>
                          </a:solidFill>
                          <a:latin typeface="+mn-lt"/>
                          <a:ea typeface="+mn-ea"/>
                          <a:cs typeface="+mn-cs"/>
                        </a:rPr>
                        <a:t>2</a:t>
                      </a:r>
                      <a:endParaRPr lang="en-US" sz="9600" b="1" kern="1200" dirty="0" smtClean="0">
                        <a:solidFill>
                          <a:schemeClr val="bg1">
                            <a:lumMod val="95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9400">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4</a:t>
                      </a:r>
                      <a:endParaRPr lang="en-US" sz="9600" b="1" kern="1200" dirty="0" smtClean="0">
                        <a:solidFill>
                          <a:srgbClr val="FFCC66"/>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4320">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effectLst/>
                          <a:latin typeface="+mn-lt"/>
                          <a:ea typeface="+mn-ea"/>
                          <a:cs typeface="+mn-cs"/>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600" b="1" dirty="0" smtClean="0">
                          <a:solidFill>
                            <a:schemeClr val="bg1">
                              <a:lumMod val="95000"/>
                            </a:schemeClr>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Title 12"/>
          <p:cNvSpPr>
            <a:spLocks noGrp="1"/>
          </p:cNvSpPr>
          <p:nvPr>
            <p:ph type="title"/>
          </p:nvPr>
        </p:nvSpPr>
        <p:spPr/>
        <p:txBody>
          <a:bodyPr/>
          <a:lstStyle/>
          <a:p>
            <a:pPr algn="l"/>
            <a:r>
              <a:rPr lang="en-US" sz="4000" dirty="0" smtClean="0"/>
              <a:t>Principles of Road Safety Management</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960209456"/>
              </p:ext>
            </p:extLst>
          </p:nvPr>
        </p:nvGraphicFramePr>
        <p:xfrm>
          <a:off x="401990" y="1524000"/>
          <a:ext cx="8305800" cy="4648200"/>
        </p:xfrm>
        <a:graphic>
          <a:graphicData uri="http://schemas.openxmlformats.org/drawingml/2006/table">
            <a:tbl>
              <a:tblPr firstRow="1" bandRow="1">
                <a:tableStyleId>{2D5ABB26-0587-4C30-8999-92F81FD0307C}</a:tableStyleId>
              </a:tblPr>
              <a:tblGrid>
                <a:gridCol w="2768600"/>
                <a:gridCol w="2768600"/>
                <a:gridCol w="2768600"/>
              </a:tblGrid>
              <a:tr h="1549400">
                <a:tc>
                  <a:txBody>
                    <a:bodyPr/>
                    <a:lstStyle/>
                    <a:p>
                      <a:pPr algn="ctr"/>
                      <a:r>
                        <a:rPr lang="en-US" sz="2400" b="1" i="1" dirty="0" smtClean="0">
                          <a:solidFill>
                            <a:schemeClr val="tx2"/>
                          </a:solidFill>
                        </a:rPr>
                        <a:t>A set of goals and activities to improve P/B safety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None/>
                      </a:pPr>
                      <a:r>
                        <a:rPr lang="en-US" sz="2400" b="1" dirty="0" smtClean="0"/>
                        <a:t>Infrastructure data</a:t>
                      </a:r>
                      <a:endParaRPr lang="en-US" sz="2400" b="1" baseline="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2400" b="1" dirty="0" smtClean="0"/>
                        <a:t>Exposure data</a:t>
                      </a:r>
                      <a:endParaRPr lang="en-US" sz="2400" b="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9400">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2400" b="1" dirty="0" smtClean="0"/>
                        <a:t>Data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Hazard Assessment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Countermeasure Selection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9400">
                <a:tc>
                  <a:txBody>
                    <a:bodyPr/>
                    <a:lstStyle/>
                    <a:p>
                      <a:pPr algn="ctr"/>
                      <a:r>
                        <a:rPr lang="en-US" sz="2400" b="1" baseline="0" dirty="0" smtClean="0"/>
                        <a:t>Economic Appraisal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Funding Sources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1" dirty="0" smtClean="0"/>
                    </a:p>
                    <a:p>
                      <a:pPr algn="ctr"/>
                      <a:r>
                        <a:rPr lang="en-US" sz="2400" b="1" dirty="0" smtClean="0"/>
                        <a:t>Institutionalization</a:t>
                      </a:r>
                    </a:p>
                    <a:p>
                      <a:pPr algn="ct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1691144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427205716"/>
              </p:ext>
            </p:extLst>
          </p:nvPr>
        </p:nvGraphicFramePr>
        <p:xfrm>
          <a:off x="401990" y="1508760"/>
          <a:ext cx="8305800" cy="4663440"/>
        </p:xfrm>
        <a:graphic>
          <a:graphicData uri="http://schemas.openxmlformats.org/drawingml/2006/table">
            <a:tbl>
              <a:tblPr firstRow="1" bandRow="1">
                <a:tableStyleId>{2D5ABB26-0587-4C30-8999-92F81FD0307C}</a:tableStyleId>
              </a:tblPr>
              <a:tblGrid>
                <a:gridCol w="2768600"/>
                <a:gridCol w="2768600"/>
                <a:gridCol w="2768600"/>
              </a:tblGrid>
              <a:tr h="1549400">
                <a:tc>
                  <a:txBody>
                    <a:bodyPr/>
                    <a:lstStyle/>
                    <a:p>
                      <a:pPr algn="ctr"/>
                      <a:endParaRPr lang="en-US" sz="9600" b="1" i="1" dirty="0" smtClean="0">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180" rtl="0" eaLnBrk="1" latinLnBrk="0" hangingPunct="1">
                        <a:buNone/>
                      </a:pPr>
                      <a:r>
                        <a:rPr lang="en-US" sz="9600" b="1" kern="1200" dirty="0" smtClean="0">
                          <a:solidFill>
                            <a:schemeClr val="bg1">
                              <a:lumMod val="95000"/>
                            </a:schemeClr>
                          </a:solidFill>
                          <a:latin typeface="+mn-lt"/>
                          <a:ea typeface="+mn-ea"/>
                          <a:cs typeface="+mn-cs"/>
                        </a:rPr>
                        <a:t>1</a:t>
                      </a:r>
                      <a:endParaRPr lang="en-US" sz="9600" b="1" kern="1200" dirty="0" smtClean="0">
                        <a:solidFill>
                          <a:srgbClr val="FFCC66"/>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9400">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rgbClr val="FFCC66"/>
                          </a:solidFill>
                          <a:latin typeface="+mn-lt"/>
                          <a:ea typeface="+mn-ea"/>
                          <a:cs typeface="+mn-cs"/>
                        </a:rPr>
                        <a:t>3</a:t>
                      </a:r>
                      <a:endParaRPr lang="en-US" sz="9600" b="1" kern="1200" dirty="0" smtClean="0">
                        <a:solidFill>
                          <a:schemeClr val="bg1">
                            <a:lumMod val="95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4</a:t>
                      </a:r>
                      <a:endParaRPr lang="en-US" sz="9600" b="1" kern="1200" dirty="0" smtClean="0">
                        <a:solidFill>
                          <a:srgbClr val="FFCC66"/>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4320">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effectLst/>
                          <a:latin typeface="+mn-lt"/>
                          <a:ea typeface="+mn-ea"/>
                          <a:cs typeface="+mn-cs"/>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600" b="1" dirty="0" smtClean="0">
                          <a:solidFill>
                            <a:schemeClr val="bg1">
                              <a:lumMod val="95000"/>
                            </a:schemeClr>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Title 12"/>
          <p:cNvSpPr>
            <a:spLocks noGrp="1"/>
          </p:cNvSpPr>
          <p:nvPr>
            <p:ph type="title"/>
          </p:nvPr>
        </p:nvSpPr>
        <p:spPr/>
        <p:txBody>
          <a:bodyPr/>
          <a:lstStyle/>
          <a:p>
            <a:pPr algn="l"/>
            <a:r>
              <a:rPr lang="en-US" sz="4000" dirty="0" smtClean="0"/>
              <a:t>Principles of Road Safety Management</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4001787807"/>
              </p:ext>
            </p:extLst>
          </p:nvPr>
        </p:nvGraphicFramePr>
        <p:xfrm>
          <a:off x="401990" y="1524000"/>
          <a:ext cx="8305800" cy="4648200"/>
        </p:xfrm>
        <a:graphic>
          <a:graphicData uri="http://schemas.openxmlformats.org/drawingml/2006/table">
            <a:tbl>
              <a:tblPr firstRow="1" bandRow="1">
                <a:tableStyleId>{2D5ABB26-0587-4C30-8999-92F81FD0307C}</a:tableStyleId>
              </a:tblPr>
              <a:tblGrid>
                <a:gridCol w="2768600"/>
                <a:gridCol w="2768600"/>
                <a:gridCol w="2768600"/>
              </a:tblGrid>
              <a:tr h="1549400">
                <a:tc>
                  <a:txBody>
                    <a:bodyPr/>
                    <a:lstStyle/>
                    <a:p>
                      <a:pPr algn="ctr"/>
                      <a:r>
                        <a:rPr lang="en-US" sz="2400" b="1" i="1" dirty="0" smtClean="0">
                          <a:solidFill>
                            <a:schemeClr val="tx2"/>
                          </a:solidFill>
                        </a:rPr>
                        <a:t>A set of goals and activities to improve P/B safety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None/>
                      </a:pPr>
                      <a:r>
                        <a:rPr lang="en-US" sz="2400" b="1" dirty="0" smtClean="0"/>
                        <a:t>Infrastructure data</a:t>
                      </a:r>
                      <a:endParaRPr lang="en-US" sz="2400" b="1" baseline="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2400" b="1" dirty="0" smtClean="0"/>
                        <a:t>Exposure data</a:t>
                      </a:r>
                      <a:endParaRPr lang="en-US" sz="2400" b="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9400">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2400" b="1" dirty="0" smtClean="0"/>
                        <a:t>Data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Hazard Assessment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Countermeasure Selection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9400">
                <a:tc>
                  <a:txBody>
                    <a:bodyPr/>
                    <a:lstStyle/>
                    <a:p>
                      <a:pPr algn="ctr"/>
                      <a:r>
                        <a:rPr lang="en-US" sz="2400" b="1" baseline="0" dirty="0" smtClean="0"/>
                        <a:t>Economic Appraisal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Funding Sources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1" dirty="0" smtClean="0"/>
                    </a:p>
                    <a:p>
                      <a:pPr algn="ctr"/>
                      <a:r>
                        <a:rPr lang="en-US" sz="2400" b="1" dirty="0" smtClean="0"/>
                        <a:t>Institutionalization</a:t>
                      </a:r>
                    </a:p>
                    <a:p>
                      <a:pPr algn="ct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9253689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019394703"/>
              </p:ext>
            </p:extLst>
          </p:nvPr>
        </p:nvGraphicFramePr>
        <p:xfrm>
          <a:off x="401990" y="1508760"/>
          <a:ext cx="8305800" cy="4663440"/>
        </p:xfrm>
        <a:graphic>
          <a:graphicData uri="http://schemas.openxmlformats.org/drawingml/2006/table">
            <a:tbl>
              <a:tblPr firstRow="1" bandRow="1">
                <a:tableStyleId>{2D5ABB26-0587-4C30-8999-92F81FD0307C}</a:tableStyleId>
              </a:tblPr>
              <a:tblGrid>
                <a:gridCol w="2768600"/>
                <a:gridCol w="2768600"/>
                <a:gridCol w="2768600"/>
              </a:tblGrid>
              <a:tr h="1549400">
                <a:tc>
                  <a:txBody>
                    <a:bodyPr/>
                    <a:lstStyle/>
                    <a:p>
                      <a:pPr algn="ctr"/>
                      <a:endParaRPr lang="en-US" sz="9600" b="1" i="1" dirty="0" smtClean="0">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180" rtl="0" eaLnBrk="1" latinLnBrk="0" hangingPunct="1">
                        <a:buNone/>
                      </a:pPr>
                      <a:r>
                        <a:rPr lang="en-US" sz="9600" b="1" kern="1200" dirty="0" smtClean="0">
                          <a:solidFill>
                            <a:schemeClr val="bg1">
                              <a:lumMod val="95000"/>
                            </a:schemeClr>
                          </a:solidFill>
                          <a:latin typeface="+mn-lt"/>
                          <a:ea typeface="+mn-ea"/>
                          <a:cs typeface="+mn-cs"/>
                        </a:rPr>
                        <a:t>1</a:t>
                      </a:r>
                      <a:endParaRPr lang="en-US" sz="9600" b="1" kern="1200" dirty="0" smtClean="0">
                        <a:solidFill>
                          <a:srgbClr val="FFCC66"/>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9400">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rgbClr val="FFCC66"/>
                          </a:solidFill>
                          <a:latin typeface="+mn-lt"/>
                          <a:ea typeface="+mn-ea"/>
                          <a:cs typeface="+mn-cs"/>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4320">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effectLst/>
                          <a:latin typeface="+mn-lt"/>
                          <a:ea typeface="+mn-ea"/>
                          <a:cs typeface="+mn-cs"/>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600" b="1" dirty="0" smtClean="0">
                          <a:solidFill>
                            <a:schemeClr val="bg1">
                              <a:lumMod val="95000"/>
                            </a:schemeClr>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Title 12"/>
          <p:cNvSpPr>
            <a:spLocks noGrp="1"/>
          </p:cNvSpPr>
          <p:nvPr>
            <p:ph type="title"/>
          </p:nvPr>
        </p:nvSpPr>
        <p:spPr/>
        <p:txBody>
          <a:bodyPr/>
          <a:lstStyle/>
          <a:p>
            <a:pPr algn="l"/>
            <a:r>
              <a:rPr lang="en-US" sz="4000" dirty="0" smtClean="0"/>
              <a:t>Principles of Road Safety Management</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3879813618"/>
              </p:ext>
            </p:extLst>
          </p:nvPr>
        </p:nvGraphicFramePr>
        <p:xfrm>
          <a:off x="401990" y="1524000"/>
          <a:ext cx="8305800" cy="4648200"/>
        </p:xfrm>
        <a:graphic>
          <a:graphicData uri="http://schemas.openxmlformats.org/drawingml/2006/table">
            <a:tbl>
              <a:tblPr firstRow="1" bandRow="1">
                <a:tableStyleId>{2D5ABB26-0587-4C30-8999-92F81FD0307C}</a:tableStyleId>
              </a:tblPr>
              <a:tblGrid>
                <a:gridCol w="2768600"/>
                <a:gridCol w="2768600"/>
                <a:gridCol w="2768600"/>
              </a:tblGrid>
              <a:tr h="1549400">
                <a:tc>
                  <a:txBody>
                    <a:bodyPr/>
                    <a:lstStyle/>
                    <a:p>
                      <a:pPr algn="ctr"/>
                      <a:r>
                        <a:rPr lang="en-US" sz="2400" b="1" i="1" dirty="0" smtClean="0">
                          <a:solidFill>
                            <a:schemeClr val="tx2"/>
                          </a:solidFill>
                        </a:rPr>
                        <a:t>A set of goals and activities to improve P/B safety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None/>
                      </a:pPr>
                      <a:r>
                        <a:rPr lang="en-US" sz="2400" b="1" dirty="0" smtClean="0"/>
                        <a:t>Infrastructure data</a:t>
                      </a:r>
                      <a:endParaRPr lang="en-US" sz="2400" b="1" baseline="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2400" b="1" dirty="0" smtClean="0"/>
                        <a:t>Exposure data</a:t>
                      </a:r>
                      <a:endParaRPr lang="en-US" sz="2400" b="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9400">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2400" b="1" dirty="0" smtClean="0"/>
                        <a:t>Data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Hazard Assessment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Countermeasure Selection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9400">
                <a:tc>
                  <a:txBody>
                    <a:bodyPr/>
                    <a:lstStyle/>
                    <a:p>
                      <a:pPr algn="ctr"/>
                      <a:r>
                        <a:rPr lang="en-US" sz="2400" b="1" baseline="0" dirty="0" smtClean="0"/>
                        <a:t>Economic Appraisal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Funding Sources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1" dirty="0" smtClean="0"/>
                    </a:p>
                    <a:p>
                      <a:pPr algn="ctr"/>
                      <a:r>
                        <a:rPr lang="en-US" sz="2400" b="1" dirty="0" smtClean="0"/>
                        <a:t>Institutionalization</a:t>
                      </a:r>
                    </a:p>
                    <a:p>
                      <a:pPr algn="ct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158174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algn="l" eaLnBrk="1" hangingPunct="1"/>
            <a:r>
              <a:rPr lang="en-US" dirty="0" smtClean="0"/>
              <a:t>The Traffic Safety Problem in CA</a:t>
            </a:r>
            <a:endParaRPr lang="en-US" sz="2800" dirty="0" smtClean="0"/>
          </a:p>
        </p:txBody>
      </p:sp>
      <p:sp>
        <p:nvSpPr>
          <p:cNvPr id="7" name="TextBox 6"/>
          <p:cNvSpPr txBox="1"/>
          <p:nvPr/>
        </p:nvSpPr>
        <p:spPr>
          <a:xfrm>
            <a:off x="122300" y="1853625"/>
            <a:ext cx="5821300" cy="338554"/>
          </a:xfrm>
          <a:prstGeom prst="rect">
            <a:avLst/>
          </a:prstGeom>
          <a:noFill/>
        </p:spPr>
        <p:txBody>
          <a:bodyPr wrap="square" rtlCol="0">
            <a:spAutoFit/>
          </a:bodyPr>
          <a:lstStyle/>
          <a:p>
            <a:r>
              <a:rPr lang="en-US" sz="1600" dirty="0" smtClean="0">
                <a:latin typeface="+mj-lt"/>
              </a:rPr>
              <a:t>Over </a:t>
            </a:r>
            <a:r>
              <a:rPr lang="en-US" sz="1600" b="1" dirty="0" smtClean="0">
                <a:latin typeface="+mj-lt"/>
              </a:rPr>
              <a:t>34,000 </a:t>
            </a:r>
            <a:r>
              <a:rPr lang="en-US" sz="1600" dirty="0" smtClean="0">
                <a:latin typeface="+mj-lt"/>
              </a:rPr>
              <a:t>traffic fatalities in the past 10 years.</a:t>
            </a:r>
          </a:p>
        </p:txBody>
      </p:sp>
      <p:sp>
        <p:nvSpPr>
          <p:cNvPr id="9" name="TextBox 8"/>
          <p:cNvSpPr txBox="1"/>
          <p:nvPr/>
        </p:nvSpPr>
        <p:spPr>
          <a:xfrm>
            <a:off x="122301" y="1521117"/>
            <a:ext cx="1975569" cy="338554"/>
          </a:xfrm>
          <a:prstGeom prst="rect">
            <a:avLst/>
          </a:prstGeom>
          <a:noFill/>
        </p:spPr>
        <p:txBody>
          <a:bodyPr wrap="square" rtlCol="0">
            <a:spAutoFit/>
          </a:bodyPr>
          <a:lstStyle/>
          <a:p>
            <a:r>
              <a:rPr lang="en-US" sz="1600" b="1" u="sng" dirty="0" smtClean="0">
                <a:latin typeface="+mj-lt"/>
              </a:rPr>
              <a:t>Facts and Figures</a:t>
            </a:r>
          </a:p>
        </p:txBody>
      </p:sp>
      <p:sp>
        <p:nvSpPr>
          <p:cNvPr id="10" name="Rectangle 9"/>
          <p:cNvSpPr/>
          <p:nvPr/>
        </p:nvSpPr>
        <p:spPr>
          <a:xfrm>
            <a:off x="4788773" y="3623846"/>
            <a:ext cx="697627" cy="338554"/>
          </a:xfrm>
          <a:prstGeom prst="rect">
            <a:avLst/>
          </a:prstGeom>
        </p:spPr>
        <p:txBody>
          <a:bodyPr wrap="none">
            <a:spAutoFit/>
          </a:bodyPr>
          <a:lstStyle/>
          <a:p>
            <a:r>
              <a:rPr lang="en-US" sz="1600" b="1" dirty="0" smtClean="0"/>
              <a:t>33%</a:t>
            </a:r>
            <a:r>
              <a:rPr lang="en-US" sz="1600" dirty="0" smtClean="0"/>
              <a:t>↓</a:t>
            </a:r>
            <a:endParaRPr lang="en-US" sz="1600" dirty="0"/>
          </a:p>
        </p:txBody>
      </p:sp>
      <p:sp>
        <p:nvSpPr>
          <p:cNvPr id="12" name="Rectangle 11"/>
          <p:cNvSpPr/>
          <p:nvPr/>
        </p:nvSpPr>
        <p:spPr>
          <a:xfrm>
            <a:off x="609600" y="6095247"/>
            <a:ext cx="3124200"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latin typeface="Calibri"/>
                <a:cs typeface="Calibri"/>
              </a:rPr>
              <a:t>* Source: Fatality Analysis Reporting System (FARS), NHTSA</a:t>
            </a:r>
            <a:endParaRPr lang="en-US" sz="900" baseline="-25000" dirty="0">
              <a:latin typeface="Calibri"/>
              <a:cs typeface="Calibri"/>
            </a:endParaRPr>
          </a:p>
        </p:txBody>
      </p:sp>
      <p:grpSp>
        <p:nvGrpSpPr>
          <p:cNvPr id="13" name="Group 12"/>
          <p:cNvGrpSpPr>
            <a:grpSpLocks noChangeAspect="1"/>
          </p:cNvGrpSpPr>
          <p:nvPr/>
        </p:nvGrpSpPr>
        <p:grpSpPr>
          <a:xfrm>
            <a:off x="52906" y="6492240"/>
            <a:ext cx="1938927" cy="365760"/>
            <a:chOff x="2895600" y="2971801"/>
            <a:chExt cx="2432536" cy="458875"/>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r="54545" b="28473"/>
            <a:stretch/>
          </p:blipFill>
          <p:spPr>
            <a:xfrm>
              <a:off x="2895600" y="2971801"/>
              <a:ext cx="1143000" cy="457200"/>
            </a:xfrm>
            <a:prstGeom prst="rect">
              <a:avLst/>
            </a:prstGeom>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48485" b="28473"/>
            <a:stretch/>
          </p:blipFill>
          <p:spPr>
            <a:xfrm>
              <a:off x="4032736" y="2973476"/>
              <a:ext cx="1295400" cy="457200"/>
            </a:xfrm>
            <a:prstGeom prst="rect">
              <a:avLst/>
            </a:prstGeom>
          </p:spPr>
        </p:pic>
      </p:grpSp>
      <p:pic>
        <p:nvPicPr>
          <p:cNvPr id="1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6504"/>
          <a:stretch/>
        </p:blipFill>
        <p:spPr bwMode="auto">
          <a:xfrm>
            <a:off x="5638800" y="1871008"/>
            <a:ext cx="3505200" cy="4224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6"/>
          <a:stretch>
            <a:fillRect/>
          </a:stretch>
        </p:blipFill>
        <p:spPr>
          <a:xfrm>
            <a:off x="152400" y="2487355"/>
            <a:ext cx="5486400" cy="3989645"/>
          </a:xfrm>
          <a:prstGeom prst="rect">
            <a:avLst/>
          </a:prstGeom>
        </p:spPr>
      </p:pic>
      <p:sp>
        <p:nvSpPr>
          <p:cNvPr id="18" name="TextBox 17"/>
          <p:cNvSpPr txBox="1"/>
          <p:nvPr/>
        </p:nvSpPr>
        <p:spPr>
          <a:xfrm>
            <a:off x="7190545" y="1993602"/>
            <a:ext cx="1572455" cy="584775"/>
          </a:xfrm>
          <a:prstGeom prst="rect">
            <a:avLst/>
          </a:prstGeom>
          <a:noFill/>
        </p:spPr>
        <p:txBody>
          <a:bodyPr wrap="square" rtlCol="0">
            <a:spAutoFit/>
          </a:bodyPr>
          <a:lstStyle/>
          <a:p>
            <a:r>
              <a:rPr lang="en-US" sz="1600" b="1" u="sng" dirty="0" smtClean="0">
                <a:latin typeface="+mj-lt"/>
              </a:rPr>
              <a:t>2013 Figures</a:t>
            </a:r>
          </a:p>
          <a:p>
            <a:r>
              <a:rPr lang="en-US" sz="1600" dirty="0" smtClean="0">
                <a:latin typeface="+mj-lt"/>
              </a:rPr>
              <a:t>3,000 fatalities</a:t>
            </a:r>
          </a:p>
        </p:txBody>
      </p:sp>
      <p:grpSp>
        <p:nvGrpSpPr>
          <p:cNvPr id="19" name="Group 18"/>
          <p:cNvGrpSpPr>
            <a:grpSpLocks noChangeAspect="1"/>
          </p:cNvGrpSpPr>
          <p:nvPr/>
        </p:nvGrpSpPr>
        <p:grpSpPr>
          <a:xfrm>
            <a:off x="52906" y="6492240"/>
            <a:ext cx="1938927" cy="365760"/>
            <a:chOff x="2895600" y="2971801"/>
            <a:chExt cx="2432536" cy="458875"/>
          </a:xfrm>
        </p:grpSpPr>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r="54545" b="28473"/>
            <a:stretch/>
          </p:blipFill>
          <p:spPr>
            <a:xfrm>
              <a:off x="2895600" y="2971801"/>
              <a:ext cx="1143000" cy="457200"/>
            </a:xfrm>
            <a:prstGeom prst="rect">
              <a:avLst/>
            </a:prstGeom>
          </p:spPr>
        </p:pic>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48485" b="28473"/>
            <a:stretch/>
          </p:blipFill>
          <p:spPr>
            <a:xfrm>
              <a:off x="4032736" y="2973476"/>
              <a:ext cx="1295400" cy="457200"/>
            </a:xfrm>
            <a:prstGeom prst="rect">
              <a:avLst/>
            </a:prstGeom>
          </p:spPr>
        </p:pic>
      </p:grpSp>
      <p:sp>
        <p:nvSpPr>
          <p:cNvPr id="22" name="Rectangle 21"/>
          <p:cNvSpPr/>
          <p:nvPr/>
        </p:nvSpPr>
        <p:spPr>
          <a:xfrm>
            <a:off x="2718480" y="6412143"/>
            <a:ext cx="3124200"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latin typeface="Calibri"/>
                <a:cs typeface="Calibri"/>
              </a:rPr>
              <a:t>* Source: Fatality Analysis Reporting System (FARS), NHTSA</a:t>
            </a:r>
            <a:endParaRPr lang="en-US" sz="900" baseline="-25000" dirty="0">
              <a:latin typeface="Calibri"/>
              <a:cs typeface="Calibri"/>
            </a:endParaRPr>
          </a:p>
        </p:txBody>
      </p:sp>
    </p:spTree>
    <p:extLst>
      <p:ext uri="{BB962C8B-B14F-4D97-AF65-F5344CB8AC3E}">
        <p14:creationId xmlns:p14="http://schemas.microsoft.com/office/powerpoint/2010/main" val="339778214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257698025"/>
              </p:ext>
            </p:extLst>
          </p:nvPr>
        </p:nvGraphicFramePr>
        <p:xfrm>
          <a:off x="401990" y="1508760"/>
          <a:ext cx="8305800" cy="4663440"/>
        </p:xfrm>
        <a:graphic>
          <a:graphicData uri="http://schemas.openxmlformats.org/drawingml/2006/table">
            <a:tbl>
              <a:tblPr firstRow="1" bandRow="1">
                <a:tableStyleId>{2D5ABB26-0587-4C30-8999-92F81FD0307C}</a:tableStyleId>
              </a:tblPr>
              <a:tblGrid>
                <a:gridCol w="2768600"/>
                <a:gridCol w="2768600"/>
                <a:gridCol w="2768600"/>
              </a:tblGrid>
              <a:tr h="1549400">
                <a:tc>
                  <a:txBody>
                    <a:bodyPr/>
                    <a:lstStyle/>
                    <a:p>
                      <a:pPr algn="ctr"/>
                      <a:endParaRPr lang="en-US" sz="9600" b="1" i="1" dirty="0" smtClean="0">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180" rtl="0" eaLnBrk="1" latinLnBrk="0" hangingPunct="1">
                        <a:buNone/>
                      </a:pPr>
                      <a:r>
                        <a:rPr lang="en-US" sz="9600" b="1" kern="1200" dirty="0" smtClean="0">
                          <a:solidFill>
                            <a:schemeClr val="bg1">
                              <a:lumMod val="95000"/>
                            </a:schemeClr>
                          </a:solidFill>
                          <a:latin typeface="+mn-lt"/>
                          <a:ea typeface="+mn-ea"/>
                          <a:cs typeface="+mn-cs"/>
                        </a:rPr>
                        <a:t>1</a:t>
                      </a:r>
                      <a:endParaRPr lang="en-US" sz="9600" b="1" kern="1200" dirty="0" smtClean="0">
                        <a:solidFill>
                          <a:srgbClr val="FFCC66"/>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9400">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4</a:t>
                      </a:r>
                      <a:endParaRPr lang="en-US" sz="9600" b="1" kern="1200" dirty="0" smtClean="0">
                        <a:solidFill>
                          <a:srgbClr val="FFCC66"/>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rgbClr val="FFCC66"/>
                          </a:solidFill>
                          <a:latin typeface="+mn-lt"/>
                          <a:ea typeface="+mn-ea"/>
                          <a:cs typeface="+mn-cs"/>
                        </a:rPr>
                        <a:t>5</a:t>
                      </a:r>
                      <a:endParaRPr lang="en-US" sz="9600" b="1" kern="1200" dirty="0" smtClean="0">
                        <a:solidFill>
                          <a:schemeClr val="bg1">
                            <a:lumMod val="95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4320">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effectLst/>
                          <a:latin typeface="+mn-lt"/>
                          <a:ea typeface="+mn-ea"/>
                          <a:cs typeface="+mn-cs"/>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600" b="1" dirty="0" smtClean="0">
                          <a:solidFill>
                            <a:schemeClr val="bg1">
                              <a:lumMod val="95000"/>
                            </a:schemeClr>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Title 12"/>
          <p:cNvSpPr>
            <a:spLocks noGrp="1"/>
          </p:cNvSpPr>
          <p:nvPr>
            <p:ph type="title"/>
          </p:nvPr>
        </p:nvSpPr>
        <p:spPr/>
        <p:txBody>
          <a:bodyPr/>
          <a:lstStyle/>
          <a:p>
            <a:pPr algn="l"/>
            <a:r>
              <a:rPr lang="en-US" sz="4000" dirty="0" smtClean="0"/>
              <a:t>Principles of Road Safety Management</a:t>
            </a:r>
            <a:endParaRPr lang="en-US" sz="4000" dirty="0"/>
          </a:p>
        </p:txBody>
      </p:sp>
      <p:sp>
        <p:nvSpPr>
          <p:cNvPr id="2" name="TextBox 1"/>
          <p:cNvSpPr txBox="1"/>
          <p:nvPr/>
        </p:nvSpPr>
        <p:spPr>
          <a:xfrm>
            <a:off x="-581649" y="3878000"/>
            <a:ext cx="184666" cy="369332"/>
          </a:xfrm>
          <a:prstGeom prst="rect">
            <a:avLst/>
          </a:prstGeom>
          <a:noFill/>
        </p:spPr>
        <p:txBody>
          <a:bodyPr wrap="none" rtlCol="0">
            <a:spAutoFit/>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33994271"/>
              </p:ext>
            </p:extLst>
          </p:nvPr>
        </p:nvGraphicFramePr>
        <p:xfrm>
          <a:off x="401990" y="1524000"/>
          <a:ext cx="8305800" cy="4648200"/>
        </p:xfrm>
        <a:graphic>
          <a:graphicData uri="http://schemas.openxmlformats.org/drawingml/2006/table">
            <a:tbl>
              <a:tblPr firstRow="1" bandRow="1">
                <a:tableStyleId>{2D5ABB26-0587-4C30-8999-92F81FD0307C}</a:tableStyleId>
              </a:tblPr>
              <a:tblGrid>
                <a:gridCol w="2768600"/>
                <a:gridCol w="2768600"/>
                <a:gridCol w="2768600"/>
              </a:tblGrid>
              <a:tr h="1549400">
                <a:tc>
                  <a:txBody>
                    <a:bodyPr/>
                    <a:lstStyle/>
                    <a:p>
                      <a:pPr algn="ctr"/>
                      <a:r>
                        <a:rPr lang="en-US" sz="2400" b="1" i="1" dirty="0" smtClean="0">
                          <a:solidFill>
                            <a:schemeClr val="tx2"/>
                          </a:solidFill>
                        </a:rPr>
                        <a:t>A set of goals and activities to improve P/B safety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None/>
                      </a:pPr>
                      <a:r>
                        <a:rPr lang="en-US" sz="2400" b="1" dirty="0" smtClean="0"/>
                        <a:t>Infrastructure data</a:t>
                      </a:r>
                      <a:endParaRPr lang="en-US" sz="2400" b="1" baseline="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2400" b="1" dirty="0" smtClean="0"/>
                        <a:t>Exposure data</a:t>
                      </a:r>
                      <a:endParaRPr lang="en-US" sz="2400" b="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9400">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2400" b="1" dirty="0" smtClean="0"/>
                        <a:t>Data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Hazard Assessment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Countermeasure Selection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9400">
                <a:tc>
                  <a:txBody>
                    <a:bodyPr/>
                    <a:lstStyle/>
                    <a:p>
                      <a:pPr algn="ctr"/>
                      <a:r>
                        <a:rPr lang="en-US" sz="2400" b="1" baseline="0" dirty="0" smtClean="0"/>
                        <a:t>Economic Appraisal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Funding Sources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1" dirty="0" smtClean="0"/>
                    </a:p>
                    <a:p>
                      <a:pPr algn="ctr"/>
                      <a:r>
                        <a:rPr lang="en-US" sz="2400" b="1" dirty="0" smtClean="0"/>
                        <a:t>Institutionalization</a:t>
                      </a:r>
                    </a:p>
                    <a:p>
                      <a:pPr algn="ct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8125205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599439406"/>
              </p:ext>
            </p:extLst>
          </p:nvPr>
        </p:nvGraphicFramePr>
        <p:xfrm>
          <a:off x="401990" y="1508760"/>
          <a:ext cx="8305800" cy="4663440"/>
        </p:xfrm>
        <a:graphic>
          <a:graphicData uri="http://schemas.openxmlformats.org/drawingml/2006/table">
            <a:tbl>
              <a:tblPr firstRow="1" bandRow="1">
                <a:tableStyleId>{2D5ABB26-0587-4C30-8999-92F81FD0307C}</a:tableStyleId>
              </a:tblPr>
              <a:tblGrid>
                <a:gridCol w="2768600"/>
                <a:gridCol w="2768600"/>
                <a:gridCol w="2768600"/>
              </a:tblGrid>
              <a:tr h="1549400">
                <a:tc>
                  <a:txBody>
                    <a:bodyPr/>
                    <a:lstStyle/>
                    <a:p>
                      <a:pPr algn="ctr"/>
                      <a:endParaRPr lang="en-US" sz="9600" b="1" i="1" dirty="0" smtClean="0">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180" rtl="0" eaLnBrk="1" latinLnBrk="0" hangingPunct="1">
                        <a:buNone/>
                      </a:pPr>
                      <a:r>
                        <a:rPr lang="en-US" sz="9600" b="1" kern="1200" dirty="0" smtClean="0">
                          <a:solidFill>
                            <a:schemeClr val="bg1">
                              <a:lumMod val="95000"/>
                            </a:schemeClr>
                          </a:solidFill>
                          <a:latin typeface="+mn-lt"/>
                          <a:ea typeface="+mn-ea"/>
                          <a:cs typeface="+mn-cs"/>
                        </a:rPr>
                        <a:t>1</a:t>
                      </a:r>
                      <a:endParaRPr lang="en-US" sz="9600" b="1" kern="1200" dirty="0" smtClean="0">
                        <a:solidFill>
                          <a:srgbClr val="FFCC66"/>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9400">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4</a:t>
                      </a:r>
                      <a:endParaRPr lang="en-US" sz="9600" b="1" kern="1200" dirty="0" smtClean="0">
                        <a:solidFill>
                          <a:srgbClr val="FFCC66"/>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4320">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rgbClr val="FFCC66"/>
                          </a:solidFill>
                          <a:latin typeface="+mn-lt"/>
                          <a:ea typeface="+mn-ea"/>
                          <a:cs typeface="+mn-cs"/>
                        </a:rPr>
                        <a:t>6</a:t>
                      </a:r>
                      <a:endParaRPr lang="en-US" sz="9600" b="1" kern="1200" dirty="0" smtClean="0">
                        <a:solidFill>
                          <a:schemeClr val="bg1">
                            <a:lumMod val="95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effectLst/>
                          <a:latin typeface="+mn-lt"/>
                          <a:ea typeface="+mn-ea"/>
                          <a:cs typeface="+mn-cs"/>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600" b="1" dirty="0" smtClean="0">
                          <a:solidFill>
                            <a:schemeClr val="bg1">
                              <a:lumMod val="95000"/>
                            </a:schemeClr>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Title 12"/>
          <p:cNvSpPr>
            <a:spLocks noGrp="1"/>
          </p:cNvSpPr>
          <p:nvPr>
            <p:ph type="title"/>
          </p:nvPr>
        </p:nvSpPr>
        <p:spPr/>
        <p:txBody>
          <a:bodyPr/>
          <a:lstStyle/>
          <a:p>
            <a:pPr algn="l"/>
            <a:r>
              <a:rPr lang="en-US" sz="4000" dirty="0" smtClean="0"/>
              <a:t>Principles of Road Safety Management</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3270572958"/>
              </p:ext>
            </p:extLst>
          </p:nvPr>
        </p:nvGraphicFramePr>
        <p:xfrm>
          <a:off x="401990" y="1524000"/>
          <a:ext cx="8305800" cy="4648200"/>
        </p:xfrm>
        <a:graphic>
          <a:graphicData uri="http://schemas.openxmlformats.org/drawingml/2006/table">
            <a:tbl>
              <a:tblPr firstRow="1" bandRow="1">
                <a:tableStyleId>{2D5ABB26-0587-4C30-8999-92F81FD0307C}</a:tableStyleId>
              </a:tblPr>
              <a:tblGrid>
                <a:gridCol w="2768600"/>
                <a:gridCol w="2768600"/>
                <a:gridCol w="2768600"/>
              </a:tblGrid>
              <a:tr h="1549400">
                <a:tc>
                  <a:txBody>
                    <a:bodyPr/>
                    <a:lstStyle/>
                    <a:p>
                      <a:pPr algn="ctr"/>
                      <a:r>
                        <a:rPr lang="en-US" sz="2400" b="1" i="1" dirty="0" smtClean="0">
                          <a:solidFill>
                            <a:schemeClr val="tx2"/>
                          </a:solidFill>
                        </a:rPr>
                        <a:t>A set of goals and activities to improve P/B safety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None/>
                      </a:pPr>
                      <a:r>
                        <a:rPr lang="en-US" sz="2400" b="1" dirty="0" smtClean="0"/>
                        <a:t>Infrastructure data</a:t>
                      </a:r>
                      <a:endParaRPr lang="en-US" sz="2400" b="1" baseline="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2400" b="1" dirty="0" smtClean="0"/>
                        <a:t>Exposure data</a:t>
                      </a:r>
                      <a:endParaRPr lang="en-US" sz="2400" b="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9400">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2400" b="1" dirty="0" smtClean="0"/>
                        <a:t>Data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Hazard Assessment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Countermeasure Selection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9400">
                <a:tc>
                  <a:txBody>
                    <a:bodyPr/>
                    <a:lstStyle/>
                    <a:p>
                      <a:pPr algn="ctr"/>
                      <a:r>
                        <a:rPr lang="en-US" sz="2400" b="1" baseline="0" dirty="0" smtClean="0"/>
                        <a:t>Economic Appraisal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Funding Sources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1" dirty="0" smtClean="0"/>
                    </a:p>
                    <a:p>
                      <a:pPr algn="ctr"/>
                      <a:r>
                        <a:rPr lang="en-US" sz="2400" b="1" dirty="0" smtClean="0"/>
                        <a:t>Institutionalization</a:t>
                      </a:r>
                    </a:p>
                    <a:p>
                      <a:pPr algn="ct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2851999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01572720"/>
              </p:ext>
            </p:extLst>
          </p:nvPr>
        </p:nvGraphicFramePr>
        <p:xfrm>
          <a:off x="401990" y="1508760"/>
          <a:ext cx="8305800" cy="4663440"/>
        </p:xfrm>
        <a:graphic>
          <a:graphicData uri="http://schemas.openxmlformats.org/drawingml/2006/table">
            <a:tbl>
              <a:tblPr firstRow="1" bandRow="1">
                <a:tableStyleId>{2D5ABB26-0587-4C30-8999-92F81FD0307C}</a:tableStyleId>
              </a:tblPr>
              <a:tblGrid>
                <a:gridCol w="2768600"/>
                <a:gridCol w="2768600"/>
                <a:gridCol w="2768600"/>
              </a:tblGrid>
              <a:tr h="1549400">
                <a:tc>
                  <a:txBody>
                    <a:bodyPr/>
                    <a:lstStyle/>
                    <a:p>
                      <a:pPr algn="ctr"/>
                      <a:endParaRPr lang="en-US" sz="9600" b="1" i="1" dirty="0" smtClean="0">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180" rtl="0" eaLnBrk="1" latinLnBrk="0" hangingPunct="1">
                        <a:buNone/>
                      </a:pPr>
                      <a:r>
                        <a:rPr lang="en-US" sz="9600" b="1" kern="1200" dirty="0" smtClean="0">
                          <a:solidFill>
                            <a:schemeClr val="bg1">
                              <a:lumMod val="95000"/>
                            </a:schemeClr>
                          </a:solidFill>
                          <a:latin typeface="+mn-lt"/>
                          <a:ea typeface="+mn-ea"/>
                          <a:cs typeface="+mn-cs"/>
                        </a:rPr>
                        <a:t>1</a:t>
                      </a:r>
                      <a:endParaRPr lang="en-US" sz="9600" b="1" kern="1200" dirty="0" smtClean="0">
                        <a:solidFill>
                          <a:srgbClr val="FFCC66"/>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9400">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4</a:t>
                      </a:r>
                      <a:endParaRPr lang="en-US" sz="9600" b="1" kern="1200" dirty="0" smtClean="0">
                        <a:solidFill>
                          <a:srgbClr val="FFCC66"/>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4320">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rgbClr val="FFCC66"/>
                          </a:solidFill>
                          <a:latin typeface="+mn-lt"/>
                          <a:ea typeface="+mn-ea"/>
                          <a:cs typeface="+mn-cs"/>
                        </a:rPr>
                        <a:t>7</a:t>
                      </a:r>
                      <a:endParaRPr lang="en-US" sz="9600" b="1" kern="1200" dirty="0" smtClean="0">
                        <a:solidFill>
                          <a:schemeClr val="bg1">
                            <a:lumMod val="95000"/>
                          </a:schemeClr>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600" b="1" dirty="0" smtClean="0">
                          <a:solidFill>
                            <a:schemeClr val="bg1">
                              <a:lumMod val="95000"/>
                            </a:schemeClr>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Title 12"/>
          <p:cNvSpPr>
            <a:spLocks noGrp="1"/>
          </p:cNvSpPr>
          <p:nvPr>
            <p:ph type="title"/>
          </p:nvPr>
        </p:nvSpPr>
        <p:spPr/>
        <p:txBody>
          <a:bodyPr/>
          <a:lstStyle/>
          <a:p>
            <a:pPr algn="l"/>
            <a:r>
              <a:rPr lang="en-US" sz="4000" dirty="0" smtClean="0"/>
              <a:t>Principles of Road Safety Management</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2702584849"/>
              </p:ext>
            </p:extLst>
          </p:nvPr>
        </p:nvGraphicFramePr>
        <p:xfrm>
          <a:off x="401990" y="1524000"/>
          <a:ext cx="8305800" cy="4648200"/>
        </p:xfrm>
        <a:graphic>
          <a:graphicData uri="http://schemas.openxmlformats.org/drawingml/2006/table">
            <a:tbl>
              <a:tblPr firstRow="1" bandRow="1">
                <a:tableStyleId>{2D5ABB26-0587-4C30-8999-92F81FD0307C}</a:tableStyleId>
              </a:tblPr>
              <a:tblGrid>
                <a:gridCol w="2768600"/>
                <a:gridCol w="2768600"/>
                <a:gridCol w="2768600"/>
              </a:tblGrid>
              <a:tr h="1549400">
                <a:tc>
                  <a:txBody>
                    <a:bodyPr/>
                    <a:lstStyle/>
                    <a:p>
                      <a:pPr algn="ctr"/>
                      <a:r>
                        <a:rPr lang="en-US" sz="2400" b="1" i="1" dirty="0" smtClean="0">
                          <a:solidFill>
                            <a:schemeClr val="tx2"/>
                          </a:solidFill>
                        </a:rPr>
                        <a:t>A set of goals and activities to improve P/B safety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None/>
                      </a:pPr>
                      <a:r>
                        <a:rPr lang="en-US" sz="2400" b="1" dirty="0" smtClean="0"/>
                        <a:t>Infrastructure data</a:t>
                      </a:r>
                      <a:endParaRPr lang="en-US" sz="2400" b="1" baseline="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2400" b="1" dirty="0" smtClean="0"/>
                        <a:t>Exposure data</a:t>
                      </a:r>
                      <a:endParaRPr lang="en-US" sz="2400" b="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9400">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2400" b="1" dirty="0" smtClean="0"/>
                        <a:t>Data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Hazard Assessment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Countermeasure Selection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9400">
                <a:tc>
                  <a:txBody>
                    <a:bodyPr/>
                    <a:lstStyle/>
                    <a:p>
                      <a:pPr algn="ctr"/>
                      <a:r>
                        <a:rPr lang="en-US" sz="2400" b="1" baseline="0" dirty="0" smtClean="0"/>
                        <a:t>Economic Appraisal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Funding Sources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1" dirty="0" smtClean="0"/>
                    </a:p>
                    <a:p>
                      <a:pPr algn="ctr"/>
                      <a:r>
                        <a:rPr lang="en-US" sz="2400" b="1" dirty="0" smtClean="0"/>
                        <a:t>Institutionalization</a:t>
                      </a:r>
                    </a:p>
                    <a:p>
                      <a:pPr algn="ct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8001353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404052449"/>
              </p:ext>
            </p:extLst>
          </p:nvPr>
        </p:nvGraphicFramePr>
        <p:xfrm>
          <a:off x="401990" y="1508760"/>
          <a:ext cx="8305800" cy="4663440"/>
        </p:xfrm>
        <a:graphic>
          <a:graphicData uri="http://schemas.openxmlformats.org/drawingml/2006/table">
            <a:tbl>
              <a:tblPr firstRow="1" bandRow="1">
                <a:tableStyleId>{2D5ABB26-0587-4C30-8999-92F81FD0307C}</a:tableStyleId>
              </a:tblPr>
              <a:tblGrid>
                <a:gridCol w="2768600"/>
                <a:gridCol w="2768600"/>
                <a:gridCol w="2768600"/>
              </a:tblGrid>
              <a:tr h="1549400">
                <a:tc>
                  <a:txBody>
                    <a:bodyPr/>
                    <a:lstStyle/>
                    <a:p>
                      <a:pPr algn="ctr"/>
                      <a:endParaRPr lang="en-US" sz="9600" b="1" i="1" dirty="0" smtClean="0">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180" rtl="0" eaLnBrk="1" latinLnBrk="0" hangingPunct="1">
                        <a:buNone/>
                      </a:pPr>
                      <a:r>
                        <a:rPr lang="en-US" sz="9600" b="1" kern="1200" dirty="0" smtClean="0">
                          <a:solidFill>
                            <a:schemeClr val="bg1">
                              <a:lumMod val="95000"/>
                            </a:schemeClr>
                          </a:solidFill>
                          <a:latin typeface="+mn-lt"/>
                          <a:ea typeface="+mn-ea"/>
                          <a:cs typeface="+mn-cs"/>
                        </a:rPr>
                        <a:t>1</a:t>
                      </a:r>
                      <a:endParaRPr lang="en-US" sz="9600" b="1" kern="1200" dirty="0" smtClean="0">
                        <a:solidFill>
                          <a:srgbClr val="FFCC66"/>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9400">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4</a:t>
                      </a:r>
                      <a:endParaRPr lang="en-US" sz="9600" b="1" kern="1200" dirty="0" smtClean="0">
                        <a:solidFill>
                          <a:srgbClr val="FFCC66"/>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4320">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7</a:t>
                      </a:r>
                      <a:endParaRPr lang="en-US" sz="9600" b="1" kern="1200" dirty="0" smtClean="0">
                        <a:solidFill>
                          <a:schemeClr val="bg1">
                            <a:lumMod val="95000"/>
                          </a:schemeClr>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600" b="1" kern="1200" dirty="0" smtClean="0">
                          <a:solidFill>
                            <a:srgbClr val="FFCC66"/>
                          </a:solidFill>
                          <a:latin typeface="+mn-lt"/>
                          <a:ea typeface="+mn-ea"/>
                          <a:cs typeface="+mn-cs"/>
                        </a:rPr>
                        <a:t>8</a:t>
                      </a:r>
                      <a:endParaRPr lang="en-US" sz="9600" b="1" dirty="0" smtClean="0">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Title 12"/>
          <p:cNvSpPr>
            <a:spLocks noGrp="1"/>
          </p:cNvSpPr>
          <p:nvPr>
            <p:ph type="title"/>
          </p:nvPr>
        </p:nvSpPr>
        <p:spPr/>
        <p:txBody>
          <a:bodyPr/>
          <a:lstStyle/>
          <a:p>
            <a:pPr algn="l"/>
            <a:r>
              <a:rPr lang="en-US" sz="4000" dirty="0" smtClean="0"/>
              <a:t>Principles of Road Safety Management</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3560654260"/>
              </p:ext>
            </p:extLst>
          </p:nvPr>
        </p:nvGraphicFramePr>
        <p:xfrm>
          <a:off x="401990" y="1524000"/>
          <a:ext cx="8305800" cy="4648200"/>
        </p:xfrm>
        <a:graphic>
          <a:graphicData uri="http://schemas.openxmlformats.org/drawingml/2006/table">
            <a:tbl>
              <a:tblPr firstRow="1" bandRow="1">
                <a:tableStyleId>{2D5ABB26-0587-4C30-8999-92F81FD0307C}</a:tableStyleId>
              </a:tblPr>
              <a:tblGrid>
                <a:gridCol w="2768600"/>
                <a:gridCol w="2768600"/>
                <a:gridCol w="2768600"/>
              </a:tblGrid>
              <a:tr h="1549400">
                <a:tc>
                  <a:txBody>
                    <a:bodyPr/>
                    <a:lstStyle/>
                    <a:p>
                      <a:pPr algn="ctr"/>
                      <a:r>
                        <a:rPr lang="en-US" sz="2400" b="1" i="1" dirty="0" smtClean="0">
                          <a:solidFill>
                            <a:schemeClr val="tx2"/>
                          </a:solidFill>
                        </a:rPr>
                        <a:t>A set of goals and activities to improve P/B safety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None/>
                      </a:pPr>
                      <a:r>
                        <a:rPr lang="en-US" sz="2400" b="1" dirty="0" smtClean="0"/>
                        <a:t>Infrastructure data</a:t>
                      </a:r>
                      <a:endParaRPr lang="en-US" sz="2400" b="1" baseline="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2400" b="1" dirty="0" smtClean="0"/>
                        <a:t>Exposure data</a:t>
                      </a:r>
                      <a:endParaRPr lang="en-US" sz="2400" b="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9400">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2400" b="1" dirty="0" smtClean="0"/>
                        <a:t>Data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Hazard Assessment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Countermeasure Selection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9400">
                <a:tc>
                  <a:txBody>
                    <a:bodyPr/>
                    <a:lstStyle/>
                    <a:p>
                      <a:pPr algn="ctr"/>
                      <a:r>
                        <a:rPr lang="en-US" sz="2400" b="1" baseline="0" dirty="0" smtClean="0"/>
                        <a:t>Economic Appraisal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Funding Sources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1" dirty="0" smtClean="0"/>
                    </a:p>
                    <a:p>
                      <a:pPr algn="ctr"/>
                      <a:r>
                        <a:rPr lang="en-US" sz="2400" b="1" dirty="0" smtClean="0"/>
                        <a:t>Institutionalization</a:t>
                      </a:r>
                    </a:p>
                    <a:p>
                      <a:pPr algn="ct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0563294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247303803"/>
              </p:ext>
            </p:extLst>
          </p:nvPr>
        </p:nvGraphicFramePr>
        <p:xfrm>
          <a:off x="401990" y="1508760"/>
          <a:ext cx="8305800" cy="4663440"/>
        </p:xfrm>
        <a:graphic>
          <a:graphicData uri="http://schemas.openxmlformats.org/drawingml/2006/table">
            <a:tbl>
              <a:tblPr firstRow="1" bandRow="1">
                <a:tableStyleId>{2D5ABB26-0587-4C30-8999-92F81FD0307C}</a:tableStyleId>
              </a:tblPr>
              <a:tblGrid>
                <a:gridCol w="2768600"/>
                <a:gridCol w="2768600"/>
                <a:gridCol w="2768600"/>
              </a:tblGrid>
              <a:tr h="1549400">
                <a:tc>
                  <a:txBody>
                    <a:bodyPr/>
                    <a:lstStyle/>
                    <a:p>
                      <a:pPr algn="ctr"/>
                      <a:endParaRPr lang="en-US" sz="9600" b="1" i="1" dirty="0" smtClean="0">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180" rtl="0" eaLnBrk="1" latinLnBrk="0" hangingPunct="1">
                        <a:buNone/>
                      </a:pPr>
                      <a:r>
                        <a:rPr lang="en-US" sz="9600" b="1" kern="1200" dirty="0" smtClean="0">
                          <a:solidFill>
                            <a:srgbClr val="FFCC66"/>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rgbClr val="FFCC66"/>
                          </a:solidFill>
                          <a:latin typeface="+mn-lt"/>
                          <a:ea typeface="+mn-ea"/>
                          <a:cs typeface="+mn-cs"/>
                        </a:rPr>
                        <a:t>2</a:t>
                      </a:r>
                      <a:endParaRPr lang="en-US" sz="9600" b="1" kern="1200" dirty="0" smtClean="0">
                        <a:solidFill>
                          <a:schemeClr val="bg1">
                            <a:lumMod val="95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9400">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rgbClr val="FFCC66"/>
                          </a:solidFill>
                          <a:latin typeface="+mn-lt"/>
                          <a:ea typeface="+mn-ea"/>
                          <a:cs typeface="+mn-cs"/>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4320">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effectLst/>
                          <a:latin typeface="+mn-lt"/>
                          <a:ea typeface="+mn-ea"/>
                          <a:cs typeface="+mn-cs"/>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600" b="1" dirty="0" smtClean="0">
                          <a:solidFill>
                            <a:schemeClr val="bg1">
                              <a:lumMod val="95000"/>
                            </a:schemeClr>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Title 12"/>
          <p:cNvSpPr>
            <a:spLocks noGrp="1"/>
          </p:cNvSpPr>
          <p:nvPr>
            <p:ph type="title"/>
          </p:nvPr>
        </p:nvSpPr>
        <p:spPr/>
        <p:txBody>
          <a:bodyPr/>
          <a:lstStyle/>
          <a:p>
            <a:pPr algn="l"/>
            <a:r>
              <a:rPr lang="en-US" sz="4000" dirty="0" smtClean="0"/>
              <a:t>Principles of Road Safety Management</a:t>
            </a:r>
            <a:endParaRPr lang="en-US" sz="4000" dirty="0"/>
          </a:p>
        </p:txBody>
      </p:sp>
      <p:graphicFrame>
        <p:nvGraphicFramePr>
          <p:cNvPr id="7" name="Table 6"/>
          <p:cNvGraphicFramePr>
            <a:graphicFrameLocks noGrp="1"/>
          </p:cNvGraphicFramePr>
          <p:nvPr>
            <p:extLst>
              <p:ext uri="{D42A27DB-BD31-4B8C-83A1-F6EECF244321}">
                <p14:modId xmlns:p14="http://schemas.microsoft.com/office/powerpoint/2010/main" val="3933575672"/>
              </p:ext>
            </p:extLst>
          </p:nvPr>
        </p:nvGraphicFramePr>
        <p:xfrm>
          <a:off x="401990" y="1524000"/>
          <a:ext cx="8305800" cy="4648200"/>
        </p:xfrm>
        <a:graphic>
          <a:graphicData uri="http://schemas.openxmlformats.org/drawingml/2006/table">
            <a:tbl>
              <a:tblPr firstRow="1" bandRow="1">
                <a:tableStyleId>{2D5ABB26-0587-4C30-8999-92F81FD0307C}</a:tableStyleId>
              </a:tblPr>
              <a:tblGrid>
                <a:gridCol w="2768600"/>
                <a:gridCol w="2768600"/>
                <a:gridCol w="2768600"/>
              </a:tblGrid>
              <a:tr h="1549400">
                <a:tc>
                  <a:txBody>
                    <a:bodyPr/>
                    <a:lstStyle/>
                    <a:p>
                      <a:pPr algn="ctr"/>
                      <a:r>
                        <a:rPr lang="en-US" sz="2400" b="1" i="1" dirty="0" smtClean="0">
                          <a:solidFill>
                            <a:schemeClr val="tx2"/>
                          </a:solidFill>
                        </a:rPr>
                        <a:t>A set of goals and activities to improve P/B safety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None/>
                      </a:pPr>
                      <a:r>
                        <a:rPr lang="en-US" sz="2400" b="1" dirty="0" smtClean="0"/>
                        <a:t>Infrastructure data</a:t>
                      </a:r>
                      <a:endParaRPr lang="en-US" sz="2400" b="1" baseline="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2400" b="1" dirty="0" smtClean="0"/>
                        <a:t>Exposure data</a:t>
                      </a:r>
                      <a:endParaRPr lang="en-US" sz="2400" b="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9400">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2400" b="1" dirty="0" smtClean="0"/>
                        <a:t>Data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Hazard Assessment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Countermeasure Selection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9400">
                <a:tc>
                  <a:txBody>
                    <a:bodyPr/>
                    <a:lstStyle/>
                    <a:p>
                      <a:pPr algn="ctr"/>
                      <a:r>
                        <a:rPr lang="en-US" sz="2400" b="1" baseline="0" dirty="0" smtClean="0"/>
                        <a:t>Economic Appraisal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Funding Sources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1" dirty="0" smtClean="0"/>
                    </a:p>
                    <a:p>
                      <a:pPr algn="ctr"/>
                      <a:r>
                        <a:rPr lang="en-US" sz="2400" b="1" dirty="0" smtClean="0"/>
                        <a:t>Institutionalization</a:t>
                      </a:r>
                    </a:p>
                    <a:p>
                      <a:pPr algn="ct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1523072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198521480"/>
              </p:ext>
            </p:extLst>
          </p:nvPr>
        </p:nvGraphicFramePr>
        <p:xfrm>
          <a:off x="401990" y="1508760"/>
          <a:ext cx="8305800" cy="4663440"/>
        </p:xfrm>
        <a:graphic>
          <a:graphicData uri="http://schemas.openxmlformats.org/drawingml/2006/table">
            <a:tbl>
              <a:tblPr firstRow="1" bandRow="1">
                <a:tableStyleId>{2D5ABB26-0587-4C30-8999-92F81FD0307C}</a:tableStyleId>
              </a:tblPr>
              <a:tblGrid>
                <a:gridCol w="2768600"/>
                <a:gridCol w="2768600"/>
                <a:gridCol w="2768600"/>
              </a:tblGrid>
              <a:tr h="1549400">
                <a:tc>
                  <a:txBody>
                    <a:bodyPr/>
                    <a:lstStyle/>
                    <a:p>
                      <a:pPr algn="ctr"/>
                      <a:endParaRPr lang="en-US" sz="9600" b="1" i="1" dirty="0" smtClean="0">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180" rtl="0" eaLnBrk="1" latinLnBrk="0" hangingPunct="1">
                        <a:buNone/>
                      </a:pPr>
                      <a:r>
                        <a:rPr lang="en-US" sz="9600" b="1" kern="1200" dirty="0" smtClean="0">
                          <a:solidFill>
                            <a:srgbClr val="FFCC66"/>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9400">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4</a:t>
                      </a:r>
                      <a:endParaRPr lang="en-US" sz="9600" b="1" kern="1200" dirty="0" smtClean="0">
                        <a:solidFill>
                          <a:srgbClr val="FFCC66"/>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4320">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effectLst/>
                          <a:latin typeface="+mn-lt"/>
                          <a:ea typeface="+mn-ea"/>
                          <a:cs typeface="+mn-cs"/>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600" b="1" dirty="0" smtClean="0">
                          <a:solidFill>
                            <a:schemeClr val="bg1">
                              <a:lumMod val="95000"/>
                            </a:schemeClr>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Title 12"/>
          <p:cNvSpPr>
            <a:spLocks noGrp="1"/>
          </p:cNvSpPr>
          <p:nvPr>
            <p:ph type="title"/>
          </p:nvPr>
        </p:nvSpPr>
        <p:spPr/>
        <p:txBody>
          <a:bodyPr/>
          <a:lstStyle/>
          <a:p>
            <a:pPr algn="l"/>
            <a:r>
              <a:rPr lang="en-US" sz="4000" dirty="0" smtClean="0"/>
              <a:t>Principles of Road Safety Management</a:t>
            </a:r>
            <a:endParaRPr lang="en-US" sz="4000" dirty="0"/>
          </a:p>
        </p:txBody>
      </p:sp>
      <p:graphicFrame>
        <p:nvGraphicFramePr>
          <p:cNvPr id="5" name="Table 4"/>
          <p:cNvGraphicFramePr>
            <a:graphicFrameLocks noGrp="1"/>
          </p:cNvGraphicFramePr>
          <p:nvPr>
            <p:extLst>
              <p:ext uri="{D42A27DB-BD31-4B8C-83A1-F6EECF244321}">
                <p14:modId xmlns:p14="http://schemas.microsoft.com/office/powerpoint/2010/main" val="1120871909"/>
              </p:ext>
            </p:extLst>
          </p:nvPr>
        </p:nvGraphicFramePr>
        <p:xfrm>
          <a:off x="401990" y="1524000"/>
          <a:ext cx="8305800" cy="4648200"/>
        </p:xfrm>
        <a:graphic>
          <a:graphicData uri="http://schemas.openxmlformats.org/drawingml/2006/table">
            <a:tbl>
              <a:tblPr firstRow="1" bandRow="1">
                <a:tableStyleId>{2D5ABB26-0587-4C30-8999-92F81FD0307C}</a:tableStyleId>
              </a:tblPr>
              <a:tblGrid>
                <a:gridCol w="2768600"/>
                <a:gridCol w="2768600"/>
                <a:gridCol w="2768600"/>
              </a:tblGrid>
              <a:tr h="1549400">
                <a:tc>
                  <a:txBody>
                    <a:bodyPr/>
                    <a:lstStyle/>
                    <a:p>
                      <a:pPr algn="ctr"/>
                      <a:r>
                        <a:rPr lang="en-US" sz="2400" b="1" i="1" dirty="0" smtClean="0">
                          <a:solidFill>
                            <a:schemeClr val="tx2"/>
                          </a:solidFill>
                        </a:rPr>
                        <a:t>A set of goals and activities to improve P/B safety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None/>
                      </a:pPr>
                      <a:r>
                        <a:rPr lang="en-US" sz="2400" b="1" dirty="0" smtClean="0"/>
                        <a:t>Infrastructure data</a:t>
                      </a:r>
                      <a:endParaRPr lang="en-US" sz="2400" b="1" baseline="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2400" b="1" dirty="0" smtClean="0"/>
                        <a:t>Exposure data</a:t>
                      </a:r>
                      <a:endParaRPr lang="en-US" sz="2400" b="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9400">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2400" b="1" dirty="0" smtClean="0"/>
                        <a:t>Data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Hazard Assessment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Countermeasure Selection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9400">
                <a:tc>
                  <a:txBody>
                    <a:bodyPr/>
                    <a:lstStyle/>
                    <a:p>
                      <a:pPr algn="ctr"/>
                      <a:r>
                        <a:rPr lang="en-US" sz="2400" b="1" baseline="0" dirty="0" smtClean="0"/>
                        <a:t>Economic Appraisal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Funding Sources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1" dirty="0" smtClean="0"/>
                    </a:p>
                    <a:p>
                      <a:pPr algn="ctr"/>
                      <a:r>
                        <a:rPr lang="en-US" sz="2400" b="1" dirty="0" smtClean="0"/>
                        <a:t>Institutionalization</a:t>
                      </a:r>
                    </a:p>
                    <a:p>
                      <a:pPr algn="ct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1569192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lstStyle/>
          <a:p>
            <a:pPr algn="l"/>
            <a:r>
              <a:rPr lang="en-US" dirty="0" smtClean="0"/>
              <a:t>Facility decomposition</a:t>
            </a: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1398" t="58534" r="70601" b="20179"/>
          <a:stretch/>
        </p:blipFill>
        <p:spPr>
          <a:xfrm>
            <a:off x="736270" y="2956956"/>
            <a:ext cx="862190" cy="1484415"/>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1576" t="58733" r="5478" b="39593"/>
          <a:stretch/>
        </p:blipFill>
        <p:spPr>
          <a:xfrm>
            <a:off x="736270" y="2956956"/>
            <a:ext cx="7861465" cy="116772"/>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9891" t="79623" r="7161" b="18816"/>
          <a:stretch/>
        </p:blipFill>
        <p:spPr>
          <a:xfrm>
            <a:off x="736270" y="4290950"/>
            <a:ext cx="7861466" cy="108857"/>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31257" t="60592" r="18054" b="36002"/>
          <a:stretch/>
        </p:blipFill>
        <p:spPr>
          <a:xfrm>
            <a:off x="1852550" y="3079668"/>
            <a:ext cx="5462650" cy="237507"/>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1681" t="75990" r="15529" b="20561"/>
          <a:stretch/>
        </p:blipFill>
        <p:spPr>
          <a:xfrm>
            <a:off x="2006930" y="4050475"/>
            <a:ext cx="5689271" cy="240475"/>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31023" t="64438" r="18179" b="32156"/>
          <a:stretch/>
        </p:blipFill>
        <p:spPr>
          <a:xfrm>
            <a:off x="1828800" y="3308268"/>
            <a:ext cx="5474524" cy="237507"/>
          </a:xfrm>
          <a:prstGeom prst="rect">
            <a:avLst/>
          </a:prstGeom>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1159" t="72186" r="18042" b="24919"/>
          <a:stretch/>
        </p:blipFill>
        <p:spPr>
          <a:xfrm>
            <a:off x="1845626" y="3865419"/>
            <a:ext cx="5474524" cy="201881"/>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31512" t="67673" r="17800" b="27303"/>
          <a:stretch/>
        </p:blipFill>
        <p:spPr>
          <a:xfrm>
            <a:off x="1876300" y="3535877"/>
            <a:ext cx="5462650" cy="350323"/>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80538" t="58534" r="15816" b="22364"/>
          <a:stretch/>
        </p:blipFill>
        <p:spPr>
          <a:xfrm>
            <a:off x="7303325" y="2894610"/>
            <a:ext cx="392876" cy="1332015"/>
          </a:xfrm>
          <a:prstGeom prst="rect">
            <a:avLst/>
          </a:prstGeom>
        </p:spPr>
      </p:pic>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29637" t="58534" r="67801" b="18816"/>
          <a:stretch/>
        </p:blipFill>
        <p:spPr>
          <a:xfrm>
            <a:off x="1600199" y="2895600"/>
            <a:ext cx="406731" cy="1579418"/>
          </a:xfrm>
          <a:prstGeom prst="rect">
            <a:avLst/>
          </a:prstGeom>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84183" t="58535" r="7318" b="18276"/>
          <a:stretch/>
        </p:blipFill>
        <p:spPr>
          <a:xfrm>
            <a:off x="7681735" y="2838200"/>
            <a:ext cx="916000" cy="1617022"/>
          </a:xfrm>
          <a:prstGeom prst="rect">
            <a:avLst/>
          </a:prstGeom>
        </p:spPr>
      </p:pic>
    </p:spTree>
    <p:extLst>
      <p:ext uri="{BB962C8B-B14F-4D97-AF65-F5344CB8AC3E}">
        <p14:creationId xmlns:p14="http://schemas.microsoft.com/office/powerpoint/2010/main" val="12968053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1.61887E-6 L -0.00069 -0.22086 " pathEditMode="relative" rAng="0" ptsTypes="AA">
                                      <p:cBhvr>
                                        <p:cTn id="6" dur="2000" fill="hold"/>
                                        <p:tgtEl>
                                          <p:spTgt spid="8"/>
                                        </p:tgtEl>
                                        <p:attrNameLst>
                                          <p:attrName>ppt_x</p:attrName>
                                          <p:attrName>ppt_y</p:attrName>
                                        </p:attrNameLst>
                                      </p:cBhvr>
                                      <p:rCtr x="-35" y="-11055"/>
                                    </p:animMotion>
                                  </p:childTnLst>
                                </p:cTn>
                              </p:par>
                              <p:par>
                                <p:cTn id="7" presetID="42" presetClass="path" presetSubtype="0" accel="50000" decel="50000" fill="hold" nodeType="withEffect">
                                  <p:stCondLst>
                                    <p:cond delay="0"/>
                                  </p:stCondLst>
                                  <p:childTnLst>
                                    <p:animMotion origin="layout" path="M 0 0 L 0 0.25 E" pathEditMode="relative" ptsTypes="">
                                      <p:cBhvr>
                                        <p:cTn id="8" dur="2000" fill="hold"/>
                                        <p:tgtEl>
                                          <p:spTgt spid="9"/>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4.72222E-6 -3.70028E-6 L -0.00122 -0.17738 " pathEditMode="relative" rAng="0" ptsTypes="AA">
                                      <p:cBhvr>
                                        <p:cTn id="12" dur="2000" fill="hold"/>
                                        <p:tgtEl>
                                          <p:spTgt spid="10"/>
                                        </p:tgtEl>
                                        <p:attrNameLst>
                                          <p:attrName>ppt_x</p:attrName>
                                          <p:attrName>ppt_y</p:attrName>
                                        </p:attrNameLst>
                                      </p:cBhvr>
                                      <p:rCtr x="-69" y="-8881"/>
                                    </p:animMotion>
                                  </p:childTnLst>
                                </p:cTn>
                              </p:par>
                              <p:par>
                                <p:cTn id="13" presetID="42" presetClass="path" presetSubtype="0" accel="50000" decel="50000" fill="hold" nodeType="withEffect">
                                  <p:stCondLst>
                                    <p:cond delay="0"/>
                                  </p:stCondLst>
                                  <p:childTnLst>
                                    <p:animMotion origin="layout" path="M 4.44444E-6 6.84551E-7 L 4.44444E-6 0.19172 " pathEditMode="relative" rAng="0" ptsTypes="AA">
                                      <p:cBhvr>
                                        <p:cTn id="14" dur="2000" fill="hold"/>
                                        <p:tgtEl>
                                          <p:spTgt spid="11"/>
                                        </p:tgtEl>
                                        <p:attrNameLst>
                                          <p:attrName>ppt_x</p:attrName>
                                          <p:attrName>ppt_y</p:attrName>
                                        </p:attrNameLst>
                                      </p:cBhvr>
                                      <p:rCtr x="0" y="9574"/>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4.44444E-6 3.80204E-6 L 0.00069 -0.14408 " pathEditMode="relative" rAng="0" ptsTypes="AA">
                                      <p:cBhvr>
                                        <p:cTn id="18" dur="2000" fill="hold"/>
                                        <p:tgtEl>
                                          <p:spTgt spid="12"/>
                                        </p:tgtEl>
                                        <p:attrNameLst>
                                          <p:attrName>ppt_x</p:attrName>
                                          <p:attrName>ppt_y</p:attrName>
                                        </p:attrNameLst>
                                      </p:cBhvr>
                                      <p:rCtr x="35" y="-7216"/>
                                    </p:animMotion>
                                  </p:childTnLst>
                                </p:cTn>
                              </p:par>
                              <p:par>
                                <p:cTn id="19" presetID="42" presetClass="path" presetSubtype="0" accel="50000" decel="50000" fill="hold" nodeType="withEffect">
                                  <p:stCondLst>
                                    <p:cond delay="0"/>
                                  </p:stCondLst>
                                  <p:childTnLst>
                                    <p:animMotion origin="layout" path="M -3.33333E-6 -3.29325E-6 L -3.33333E-6 0.15541 " pathEditMode="relative" rAng="0" ptsTypes="AA">
                                      <p:cBhvr>
                                        <p:cTn id="20" dur="2000" fill="hold"/>
                                        <p:tgtEl>
                                          <p:spTgt spid="13"/>
                                        </p:tgtEl>
                                        <p:attrNameLst>
                                          <p:attrName>ppt_x</p:attrName>
                                          <p:attrName>ppt_y</p:attrName>
                                        </p:attrNameLst>
                                      </p:cBhvr>
                                      <p:rCtr x="0" y="7771"/>
                                    </p:animMotion>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0.01128 0.00092 L -0.09948 0.00069 " pathEditMode="relative" rAng="0" ptsTypes="AA">
                                      <p:cBhvr>
                                        <p:cTn id="24" dur="2000" fill="hold"/>
                                        <p:tgtEl>
                                          <p:spTgt spid="7"/>
                                        </p:tgtEl>
                                        <p:attrNameLst>
                                          <p:attrName>ppt_x</p:attrName>
                                          <p:attrName>ppt_y</p:attrName>
                                        </p:attrNameLst>
                                      </p:cBhvr>
                                      <p:rCtr x="-5538" y="-23"/>
                                    </p:animMotion>
                                  </p:childTnLst>
                                </p:cTn>
                              </p:par>
                              <p:par>
                                <p:cTn id="25" presetID="42" presetClass="path" presetSubtype="0" accel="50000" decel="50000" fill="hold" nodeType="withEffect">
                                  <p:stCondLst>
                                    <p:cond delay="0"/>
                                  </p:stCondLst>
                                  <p:childTnLst>
                                    <p:animMotion origin="layout" path="M -0.00677 -0.00948 L 0.08645 -0.00786 " pathEditMode="relative" rAng="0" ptsTypes="AA">
                                      <p:cBhvr>
                                        <p:cTn id="26" dur="2000" fill="hold"/>
                                        <p:tgtEl>
                                          <p:spTgt spid="17"/>
                                        </p:tgtEl>
                                        <p:attrNameLst>
                                          <p:attrName>ppt_x</p:attrName>
                                          <p:attrName>ppt_y</p:attrName>
                                        </p:attrNameLst>
                                      </p:cBhvr>
                                      <p:rCtr x="4653" y="69"/>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2.22222E-6 -1.50786E-6 L -0.05833 0.00301 " pathEditMode="relative" rAng="0" ptsTypes="AA">
                                      <p:cBhvr>
                                        <p:cTn id="30" dur="2000" fill="hold"/>
                                        <p:tgtEl>
                                          <p:spTgt spid="16"/>
                                        </p:tgtEl>
                                        <p:attrNameLst>
                                          <p:attrName>ppt_x</p:attrName>
                                          <p:attrName>ppt_y</p:attrName>
                                        </p:attrNameLst>
                                      </p:cBhvr>
                                      <p:rCtr x="-2917" y="139"/>
                                    </p:animMotion>
                                  </p:childTnLst>
                                </p:cTn>
                              </p:par>
                              <p:par>
                                <p:cTn id="31" presetID="42" presetClass="path" presetSubtype="0" accel="50000" decel="50000" fill="hold" nodeType="withEffect">
                                  <p:stCondLst>
                                    <p:cond delay="0"/>
                                  </p:stCondLst>
                                  <p:childTnLst>
                                    <p:animMotion origin="layout" path="M 1.11111E-6 -1.3876E-6 L 0.06319 0.00324 " pathEditMode="relative" rAng="0" ptsTypes="AA">
                                      <p:cBhvr>
                                        <p:cTn id="32" dur="2000" fill="hold"/>
                                        <p:tgtEl>
                                          <p:spTgt spid="15"/>
                                        </p:tgtEl>
                                        <p:attrNameLst>
                                          <p:attrName>ppt_x</p:attrName>
                                          <p:attrName>ppt_y</p:attrName>
                                        </p:attrNameLst>
                                      </p:cBhvr>
                                      <p:rCtr x="3160" y="162"/>
                                    </p:animMotion>
                                  </p:childTnLst>
                                </p:cTn>
                              </p:par>
                            </p:childTnLst>
                          </p:cTn>
                        </p:par>
                      </p:childTnLst>
                    </p:cTn>
                  </p:par>
                  <p:par>
                    <p:cTn id="33" fill="hold">
                      <p:stCondLst>
                        <p:cond delay="indefinite"/>
                      </p:stCondLst>
                      <p:childTnLst>
                        <p:par>
                          <p:cTn id="34" fill="hold">
                            <p:stCondLst>
                              <p:cond delay="0"/>
                            </p:stCondLst>
                            <p:childTnLst>
                              <p:par>
                                <p:cTn id="35" presetID="32" presetClass="emph" presetSubtype="0" fill="hold" nodeType="clickEffect">
                                  <p:stCondLst>
                                    <p:cond delay="0"/>
                                  </p:stCondLst>
                                  <p:childTnLst>
                                    <p:animRot by="120000">
                                      <p:cBhvr>
                                        <p:cTn id="36" dur="100" fill="hold">
                                          <p:stCondLst>
                                            <p:cond delay="0"/>
                                          </p:stCondLst>
                                        </p:cTn>
                                        <p:tgtEl>
                                          <p:spTgt spid="14"/>
                                        </p:tgtEl>
                                        <p:attrNameLst>
                                          <p:attrName>r</p:attrName>
                                        </p:attrNameLst>
                                      </p:cBhvr>
                                    </p:animRot>
                                    <p:animRot by="-240000">
                                      <p:cBhvr>
                                        <p:cTn id="37" dur="200" fill="hold">
                                          <p:stCondLst>
                                            <p:cond delay="200"/>
                                          </p:stCondLst>
                                        </p:cTn>
                                        <p:tgtEl>
                                          <p:spTgt spid="14"/>
                                        </p:tgtEl>
                                        <p:attrNameLst>
                                          <p:attrName>r</p:attrName>
                                        </p:attrNameLst>
                                      </p:cBhvr>
                                    </p:animRot>
                                    <p:animRot by="240000">
                                      <p:cBhvr>
                                        <p:cTn id="38" dur="200" fill="hold">
                                          <p:stCondLst>
                                            <p:cond delay="400"/>
                                          </p:stCondLst>
                                        </p:cTn>
                                        <p:tgtEl>
                                          <p:spTgt spid="14"/>
                                        </p:tgtEl>
                                        <p:attrNameLst>
                                          <p:attrName>r</p:attrName>
                                        </p:attrNameLst>
                                      </p:cBhvr>
                                    </p:animRot>
                                    <p:animRot by="-240000">
                                      <p:cBhvr>
                                        <p:cTn id="39" dur="200" fill="hold">
                                          <p:stCondLst>
                                            <p:cond delay="600"/>
                                          </p:stCondLst>
                                        </p:cTn>
                                        <p:tgtEl>
                                          <p:spTgt spid="14"/>
                                        </p:tgtEl>
                                        <p:attrNameLst>
                                          <p:attrName>r</p:attrName>
                                        </p:attrNameLst>
                                      </p:cBhvr>
                                    </p:animRot>
                                    <p:animRot by="120000">
                                      <p:cBhvr>
                                        <p:cTn id="40"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Elements and core facilities</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5714" t="58534" r="70601" b="20179"/>
          <a:stretch/>
        </p:blipFill>
        <p:spPr>
          <a:xfrm>
            <a:off x="76200" y="2956956"/>
            <a:ext cx="1474760" cy="1484415"/>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5714" t="58534" r="3507" b="39593"/>
          <a:stretch/>
        </p:blipFill>
        <p:spPr>
          <a:xfrm>
            <a:off x="164035" y="1377538"/>
            <a:ext cx="8705465" cy="130628"/>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5714" t="79623" r="3507" b="18816"/>
          <a:stretch/>
        </p:blipFill>
        <p:spPr>
          <a:xfrm>
            <a:off x="286135" y="5682343"/>
            <a:ext cx="8705465" cy="108857"/>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1257" t="60592" r="18054" b="36002"/>
          <a:stretch/>
        </p:blipFill>
        <p:spPr>
          <a:xfrm>
            <a:off x="1876300" y="1877498"/>
            <a:ext cx="5462650" cy="237507"/>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1681" t="75990" r="17711" b="20331"/>
          <a:stretch/>
        </p:blipFill>
        <p:spPr>
          <a:xfrm>
            <a:off x="2006931" y="5153687"/>
            <a:ext cx="5454120" cy="256513"/>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1023" t="64438" r="18179" b="32156"/>
          <a:stretch/>
        </p:blipFill>
        <p:spPr>
          <a:xfrm>
            <a:off x="1864426" y="2483345"/>
            <a:ext cx="5474524" cy="237507"/>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31159" t="72186" r="18042" b="24919"/>
          <a:stretch/>
        </p:blipFill>
        <p:spPr>
          <a:xfrm>
            <a:off x="1916876" y="4751119"/>
            <a:ext cx="5474524" cy="201881"/>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1512" t="67673" r="17800" b="27303"/>
          <a:stretch/>
        </p:blipFill>
        <p:spPr>
          <a:xfrm>
            <a:off x="1876300" y="3535877"/>
            <a:ext cx="5462650" cy="350323"/>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82089" t="58534" r="15817" b="22364"/>
          <a:stretch/>
        </p:blipFill>
        <p:spPr>
          <a:xfrm>
            <a:off x="7470569" y="2996540"/>
            <a:ext cx="225631" cy="1332015"/>
          </a:xfrm>
          <a:prstGeom prst="rect">
            <a:avLst/>
          </a:prstGeom>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29638" t="58534" r="68599" b="18816"/>
          <a:stretch/>
        </p:blipFill>
        <p:spPr>
          <a:xfrm>
            <a:off x="1600200" y="2971800"/>
            <a:ext cx="190005" cy="1579418"/>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84183" t="58535" r="3507" b="18276"/>
          <a:stretch/>
        </p:blipFill>
        <p:spPr>
          <a:xfrm>
            <a:off x="7741110" y="2956956"/>
            <a:ext cx="1326690" cy="1617022"/>
          </a:xfrm>
          <a:prstGeom prst="rect">
            <a:avLst/>
          </a:prstGeom>
        </p:spPr>
      </p:pic>
      <p:sp>
        <p:nvSpPr>
          <p:cNvPr id="17" name="TextBox 16"/>
          <p:cNvSpPr txBox="1"/>
          <p:nvPr/>
        </p:nvSpPr>
        <p:spPr>
          <a:xfrm>
            <a:off x="7338950" y="1508166"/>
            <a:ext cx="1530550" cy="369332"/>
          </a:xfrm>
          <a:prstGeom prst="rect">
            <a:avLst/>
          </a:prstGeom>
          <a:noFill/>
        </p:spPr>
        <p:txBody>
          <a:bodyPr wrap="square" rtlCol="0">
            <a:spAutoFit/>
          </a:bodyPr>
          <a:lstStyle/>
          <a:p>
            <a:pPr algn="r"/>
            <a:r>
              <a:rPr lang="en-US" dirty="0" smtClean="0"/>
              <a:t>Sidewalk </a:t>
            </a:r>
            <a:endParaRPr lang="en-US" dirty="0"/>
          </a:p>
        </p:txBody>
      </p:sp>
      <p:sp>
        <p:nvSpPr>
          <p:cNvPr id="18" name="TextBox 17"/>
          <p:cNvSpPr txBox="1"/>
          <p:nvPr/>
        </p:nvSpPr>
        <p:spPr>
          <a:xfrm>
            <a:off x="6546650" y="1840468"/>
            <a:ext cx="1530550" cy="369332"/>
          </a:xfrm>
          <a:prstGeom prst="rect">
            <a:avLst/>
          </a:prstGeom>
          <a:noFill/>
        </p:spPr>
        <p:txBody>
          <a:bodyPr wrap="square" rtlCol="0">
            <a:spAutoFit/>
          </a:bodyPr>
          <a:lstStyle/>
          <a:p>
            <a:pPr algn="r"/>
            <a:r>
              <a:rPr lang="en-US" dirty="0" smtClean="0"/>
              <a:t>Buffer </a:t>
            </a:r>
            <a:endParaRPr lang="en-US" dirty="0"/>
          </a:p>
        </p:txBody>
      </p:sp>
      <p:sp>
        <p:nvSpPr>
          <p:cNvPr id="19" name="TextBox 18"/>
          <p:cNvSpPr txBox="1"/>
          <p:nvPr/>
        </p:nvSpPr>
        <p:spPr>
          <a:xfrm>
            <a:off x="6927650" y="2450068"/>
            <a:ext cx="1530550" cy="369332"/>
          </a:xfrm>
          <a:prstGeom prst="rect">
            <a:avLst/>
          </a:prstGeom>
          <a:noFill/>
        </p:spPr>
        <p:txBody>
          <a:bodyPr wrap="square" rtlCol="0">
            <a:spAutoFit/>
          </a:bodyPr>
          <a:lstStyle/>
          <a:p>
            <a:pPr algn="r"/>
            <a:r>
              <a:rPr lang="en-US" dirty="0" smtClean="0"/>
              <a:t>Approach </a:t>
            </a:r>
            <a:endParaRPr lang="en-US" dirty="0"/>
          </a:p>
        </p:txBody>
      </p:sp>
      <p:sp>
        <p:nvSpPr>
          <p:cNvPr id="20" name="TextBox 19"/>
          <p:cNvSpPr txBox="1"/>
          <p:nvPr/>
        </p:nvSpPr>
        <p:spPr>
          <a:xfrm>
            <a:off x="3727250" y="3200400"/>
            <a:ext cx="1530550" cy="369332"/>
          </a:xfrm>
          <a:prstGeom prst="rect">
            <a:avLst/>
          </a:prstGeom>
          <a:noFill/>
        </p:spPr>
        <p:txBody>
          <a:bodyPr wrap="square" rtlCol="0">
            <a:spAutoFit/>
          </a:bodyPr>
          <a:lstStyle/>
          <a:p>
            <a:pPr algn="r"/>
            <a:r>
              <a:rPr lang="en-US" dirty="0" smtClean="0"/>
              <a:t>Median </a:t>
            </a:r>
            <a:endParaRPr lang="en-US" dirty="0"/>
          </a:p>
        </p:txBody>
      </p:sp>
      <p:sp>
        <p:nvSpPr>
          <p:cNvPr id="21" name="TextBox 20"/>
          <p:cNvSpPr txBox="1"/>
          <p:nvPr/>
        </p:nvSpPr>
        <p:spPr>
          <a:xfrm>
            <a:off x="7080050" y="4659868"/>
            <a:ext cx="1530550" cy="369332"/>
          </a:xfrm>
          <a:prstGeom prst="rect">
            <a:avLst/>
          </a:prstGeom>
          <a:noFill/>
        </p:spPr>
        <p:txBody>
          <a:bodyPr wrap="square" rtlCol="0">
            <a:spAutoFit/>
          </a:bodyPr>
          <a:lstStyle/>
          <a:p>
            <a:pPr algn="r"/>
            <a:r>
              <a:rPr lang="en-US" dirty="0" smtClean="0"/>
              <a:t>Approach </a:t>
            </a:r>
            <a:endParaRPr lang="en-US" dirty="0"/>
          </a:p>
        </p:txBody>
      </p:sp>
      <p:sp>
        <p:nvSpPr>
          <p:cNvPr id="22" name="TextBox 21"/>
          <p:cNvSpPr txBox="1"/>
          <p:nvPr/>
        </p:nvSpPr>
        <p:spPr>
          <a:xfrm>
            <a:off x="6699050" y="5117068"/>
            <a:ext cx="1530550" cy="369332"/>
          </a:xfrm>
          <a:prstGeom prst="rect">
            <a:avLst/>
          </a:prstGeom>
          <a:noFill/>
        </p:spPr>
        <p:txBody>
          <a:bodyPr wrap="square" rtlCol="0">
            <a:spAutoFit/>
          </a:bodyPr>
          <a:lstStyle/>
          <a:p>
            <a:pPr algn="r"/>
            <a:r>
              <a:rPr lang="en-US" dirty="0" smtClean="0"/>
              <a:t>Buffer </a:t>
            </a:r>
            <a:endParaRPr lang="en-US" dirty="0"/>
          </a:p>
        </p:txBody>
      </p:sp>
      <p:sp>
        <p:nvSpPr>
          <p:cNvPr id="23" name="TextBox 22"/>
          <p:cNvSpPr txBox="1"/>
          <p:nvPr/>
        </p:nvSpPr>
        <p:spPr>
          <a:xfrm>
            <a:off x="7461050" y="5715000"/>
            <a:ext cx="1530550" cy="369332"/>
          </a:xfrm>
          <a:prstGeom prst="rect">
            <a:avLst/>
          </a:prstGeom>
          <a:noFill/>
        </p:spPr>
        <p:txBody>
          <a:bodyPr wrap="square" rtlCol="0">
            <a:spAutoFit/>
          </a:bodyPr>
          <a:lstStyle/>
          <a:p>
            <a:pPr algn="r"/>
            <a:r>
              <a:rPr lang="en-US" dirty="0" smtClean="0"/>
              <a:t>Sidewalk </a:t>
            </a:r>
            <a:endParaRPr lang="en-US" dirty="0"/>
          </a:p>
        </p:txBody>
      </p:sp>
      <p:sp>
        <p:nvSpPr>
          <p:cNvPr id="27" name="TextBox 26"/>
          <p:cNvSpPr txBox="1"/>
          <p:nvPr/>
        </p:nvSpPr>
        <p:spPr>
          <a:xfrm>
            <a:off x="1790205" y="4267200"/>
            <a:ext cx="1257795" cy="369332"/>
          </a:xfrm>
          <a:prstGeom prst="rect">
            <a:avLst/>
          </a:prstGeom>
          <a:noFill/>
        </p:spPr>
        <p:txBody>
          <a:bodyPr wrap="square" rtlCol="0">
            <a:spAutoFit/>
          </a:bodyPr>
          <a:lstStyle/>
          <a:p>
            <a:r>
              <a:rPr lang="en-US" dirty="0" smtClean="0"/>
              <a:t>Crosswalk</a:t>
            </a:r>
            <a:endParaRPr lang="en-US" dirty="0"/>
          </a:p>
        </p:txBody>
      </p:sp>
      <p:sp>
        <p:nvSpPr>
          <p:cNvPr id="28" name="TextBox 27"/>
          <p:cNvSpPr txBox="1"/>
          <p:nvPr/>
        </p:nvSpPr>
        <p:spPr>
          <a:xfrm>
            <a:off x="57398" y="4482727"/>
            <a:ext cx="1493562" cy="369332"/>
          </a:xfrm>
          <a:prstGeom prst="rect">
            <a:avLst/>
          </a:prstGeom>
          <a:noFill/>
        </p:spPr>
        <p:txBody>
          <a:bodyPr wrap="square" rtlCol="0">
            <a:spAutoFit/>
          </a:bodyPr>
          <a:lstStyle/>
          <a:p>
            <a:r>
              <a:rPr lang="en-US" dirty="0" smtClean="0"/>
              <a:t>Intersection</a:t>
            </a:r>
            <a:endParaRPr lang="en-US" dirty="0"/>
          </a:p>
        </p:txBody>
      </p:sp>
      <p:sp>
        <p:nvSpPr>
          <p:cNvPr id="15" name="Rectangle 14"/>
          <p:cNvSpPr/>
          <p:nvPr/>
        </p:nvSpPr>
        <p:spPr>
          <a:xfrm>
            <a:off x="76200" y="2971800"/>
            <a:ext cx="1474760" cy="1469571"/>
          </a:xfrm>
          <a:prstGeom prst="rect">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741110" y="3013157"/>
            <a:ext cx="1326690" cy="1438710"/>
          </a:xfrm>
          <a:prstGeom prst="rect">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864425" y="2441369"/>
            <a:ext cx="5447499" cy="279483"/>
          </a:xfrm>
          <a:prstGeom prst="rect">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881895" y="4751119"/>
            <a:ext cx="5509505" cy="201881"/>
          </a:xfrm>
          <a:prstGeom prst="rect">
            <a:avLst/>
          </a:prstGeom>
          <a:solidFill>
            <a:srgbClr val="FF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84191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inVertical)">
                                      <p:cBhvr>
                                        <p:cTn id="15" dur="500"/>
                                        <p:tgtEl>
                                          <p:spTgt spid="2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animBg="1"/>
      <p:bldP spid="26" grpId="0" animBg="1"/>
      <p:bldP spid="3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lstStyle/>
          <a:p>
            <a:pPr algn="l"/>
            <a:r>
              <a:rPr lang="en-US" dirty="0"/>
              <a:t>D</a:t>
            </a:r>
            <a:r>
              <a:rPr lang="en-US" dirty="0" smtClean="0"/>
              <a:t>efine an approach</a:t>
            </a: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5714" t="58534" r="68463" b="20179"/>
          <a:stretch/>
        </p:blipFill>
        <p:spPr>
          <a:xfrm>
            <a:off x="123700" y="2956956"/>
            <a:ext cx="1705100" cy="1484415"/>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31023" t="64438" r="18179" b="32156"/>
          <a:stretch/>
        </p:blipFill>
        <p:spPr>
          <a:xfrm>
            <a:off x="1828800" y="3308268"/>
            <a:ext cx="5474524" cy="237507"/>
          </a:xfrm>
          <a:prstGeom prst="rect">
            <a:avLst/>
          </a:prstGeom>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1159" t="72186" r="18042" b="24919"/>
          <a:stretch/>
        </p:blipFill>
        <p:spPr>
          <a:xfrm>
            <a:off x="1845626" y="3865419"/>
            <a:ext cx="5474524" cy="201881"/>
          </a:xfrm>
          <a:prstGeom prst="rect">
            <a:avLst/>
          </a:prstGeom>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80827" t="58535" r="3508" b="18276"/>
          <a:stretch/>
        </p:blipFill>
        <p:spPr>
          <a:xfrm>
            <a:off x="7320150" y="2838200"/>
            <a:ext cx="1688275" cy="1617022"/>
          </a:xfrm>
          <a:prstGeom prst="rect">
            <a:avLst/>
          </a:prstGeom>
        </p:spPr>
      </p:pic>
      <p:sp>
        <p:nvSpPr>
          <p:cNvPr id="3" name="Oval 2"/>
          <p:cNvSpPr/>
          <p:nvPr/>
        </p:nvSpPr>
        <p:spPr>
          <a:xfrm>
            <a:off x="1066800" y="3427021"/>
            <a:ext cx="533400" cy="533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a:t>N</a:t>
            </a:r>
            <a:r>
              <a:rPr lang="en-US" sz="1200" dirty="0" smtClean="0"/>
              <a:t>1</a:t>
            </a:r>
            <a:endParaRPr lang="en-US" sz="1200" dirty="0"/>
          </a:p>
        </p:txBody>
      </p:sp>
      <p:sp>
        <p:nvSpPr>
          <p:cNvPr id="18" name="Oval 17"/>
          <p:cNvSpPr/>
          <p:nvPr/>
        </p:nvSpPr>
        <p:spPr>
          <a:xfrm>
            <a:off x="7620000" y="3380011"/>
            <a:ext cx="533400" cy="533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smtClean="0"/>
              <a:t>N2</a:t>
            </a:r>
            <a:endParaRPr lang="en-US" sz="1200" dirty="0"/>
          </a:p>
        </p:txBody>
      </p:sp>
      <p:sp>
        <p:nvSpPr>
          <p:cNvPr id="21" name="Right Arrow 20"/>
          <p:cNvSpPr/>
          <p:nvPr/>
        </p:nvSpPr>
        <p:spPr>
          <a:xfrm>
            <a:off x="1828800" y="3812970"/>
            <a:ext cx="5474524" cy="237507"/>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2" name="Right Arrow 21"/>
          <p:cNvSpPr/>
          <p:nvPr/>
        </p:nvSpPr>
        <p:spPr>
          <a:xfrm rot="10800000">
            <a:off x="1828800" y="3290456"/>
            <a:ext cx="5474524" cy="237507"/>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9" name="Oval 18"/>
          <p:cNvSpPr/>
          <p:nvPr/>
        </p:nvSpPr>
        <p:spPr>
          <a:xfrm>
            <a:off x="4191000" y="3160321"/>
            <a:ext cx="533400" cy="533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A</a:t>
            </a:r>
            <a:r>
              <a:rPr lang="en-US" sz="1400" dirty="0" smtClean="0"/>
              <a:t>1</a:t>
            </a:r>
            <a:endParaRPr lang="en-US" sz="1400" dirty="0"/>
          </a:p>
        </p:txBody>
      </p:sp>
      <p:sp>
        <p:nvSpPr>
          <p:cNvPr id="20" name="Oval 19"/>
          <p:cNvSpPr/>
          <p:nvPr/>
        </p:nvSpPr>
        <p:spPr>
          <a:xfrm>
            <a:off x="4191000" y="3699659"/>
            <a:ext cx="533400" cy="533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t>A2</a:t>
            </a:r>
            <a:endParaRPr lang="en-US" sz="1400" dirty="0"/>
          </a:p>
        </p:txBody>
      </p:sp>
    </p:spTree>
    <p:extLst>
      <p:ext uri="{BB962C8B-B14F-4D97-AF65-F5344CB8AC3E}">
        <p14:creationId xmlns:p14="http://schemas.microsoft.com/office/powerpoint/2010/main" val="22087065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strips(downLeft)">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checkerboard(across)">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21" grpId="0" animBg="1"/>
      <p:bldP spid="22" grpId="0" animBg="1"/>
      <p:bldP spid="19" grpId="0" animBg="1"/>
      <p:bldP spid="2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algn="l" eaLnBrk="1" hangingPunct="1"/>
            <a:r>
              <a:rPr lang="en-US" sz="4000" dirty="0" smtClean="0"/>
              <a:t>Formal Infrastructure Database</a:t>
            </a:r>
            <a:endParaRPr lang="en-US" sz="2400" dirty="0" smtClean="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457325"/>
            <a:ext cx="7560297" cy="486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19999" r="19066" b="77652"/>
          <a:stretch/>
        </p:blipFill>
        <p:spPr bwMode="auto">
          <a:xfrm>
            <a:off x="4923148" y="2301240"/>
            <a:ext cx="2338712" cy="11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953628" y="2456973"/>
            <a:ext cx="1630052" cy="82296"/>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02949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algn="l" eaLnBrk="1" hangingPunct="1"/>
            <a:r>
              <a:rPr lang="en-US" dirty="0" smtClean="0"/>
              <a:t>The Traffic Safety Problem in CA</a:t>
            </a:r>
            <a:endParaRPr lang="en-US" sz="2800" dirty="0" smtClean="0"/>
          </a:p>
        </p:txBody>
      </p:sp>
      <p:sp>
        <p:nvSpPr>
          <p:cNvPr id="7" name="TextBox 6"/>
          <p:cNvSpPr txBox="1"/>
          <p:nvPr/>
        </p:nvSpPr>
        <p:spPr>
          <a:xfrm>
            <a:off x="122300" y="1853625"/>
            <a:ext cx="5821300" cy="584776"/>
          </a:xfrm>
          <a:prstGeom prst="rect">
            <a:avLst/>
          </a:prstGeom>
          <a:noFill/>
        </p:spPr>
        <p:txBody>
          <a:bodyPr wrap="square" rtlCol="0">
            <a:spAutoFit/>
          </a:bodyPr>
          <a:lstStyle/>
          <a:p>
            <a:r>
              <a:rPr lang="en-US" sz="1600" dirty="0" smtClean="0">
                <a:latin typeface="+mj-lt"/>
              </a:rPr>
              <a:t>Over </a:t>
            </a:r>
            <a:r>
              <a:rPr lang="en-US" sz="1600" b="1" dirty="0" smtClean="0">
                <a:latin typeface="+mj-lt"/>
              </a:rPr>
              <a:t>34,000 </a:t>
            </a:r>
            <a:r>
              <a:rPr lang="en-US" sz="1600" dirty="0" smtClean="0">
                <a:latin typeface="+mj-lt"/>
              </a:rPr>
              <a:t>traffic fatalities in the past 10 years.</a:t>
            </a:r>
          </a:p>
          <a:p>
            <a:r>
              <a:rPr lang="en-US" sz="1600" dirty="0" smtClean="0">
                <a:latin typeface="+mj-lt"/>
              </a:rPr>
              <a:t>Since 2010 (end of recession) there is a </a:t>
            </a:r>
            <a:r>
              <a:rPr lang="en-US" sz="1600" b="1" dirty="0" smtClean="0">
                <a:latin typeface="+mj-lt"/>
              </a:rPr>
              <a:t>10%</a:t>
            </a:r>
            <a:r>
              <a:rPr lang="en-US" sz="1600" dirty="0" smtClean="0">
                <a:latin typeface="+mj-lt"/>
              </a:rPr>
              <a:t> increase in fatalities</a:t>
            </a:r>
          </a:p>
        </p:txBody>
      </p:sp>
      <p:sp>
        <p:nvSpPr>
          <p:cNvPr id="9" name="TextBox 8"/>
          <p:cNvSpPr txBox="1"/>
          <p:nvPr/>
        </p:nvSpPr>
        <p:spPr>
          <a:xfrm>
            <a:off x="122301" y="1521117"/>
            <a:ext cx="1975569" cy="338554"/>
          </a:xfrm>
          <a:prstGeom prst="rect">
            <a:avLst/>
          </a:prstGeom>
          <a:noFill/>
        </p:spPr>
        <p:txBody>
          <a:bodyPr wrap="square" rtlCol="0">
            <a:spAutoFit/>
          </a:bodyPr>
          <a:lstStyle/>
          <a:p>
            <a:r>
              <a:rPr lang="en-US" sz="1600" b="1" u="sng" dirty="0" smtClean="0">
                <a:latin typeface="+mj-lt"/>
              </a:rPr>
              <a:t>Facts and Figures</a:t>
            </a:r>
          </a:p>
        </p:txBody>
      </p:sp>
      <p:sp>
        <p:nvSpPr>
          <p:cNvPr id="10" name="Rectangle 9"/>
          <p:cNvSpPr/>
          <p:nvPr/>
        </p:nvSpPr>
        <p:spPr>
          <a:xfrm>
            <a:off x="4788773" y="3623846"/>
            <a:ext cx="697627" cy="338554"/>
          </a:xfrm>
          <a:prstGeom prst="rect">
            <a:avLst/>
          </a:prstGeom>
        </p:spPr>
        <p:txBody>
          <a:bodyPr wrap="none">
            <a:spAutoFit/>
          </a:bodyPr>
          <a:lstStyle/>
          <a:p>
            <a:r>
              <a:rPr lang="en-US" sz="1600" b="1" dirty="0" smtClean="0"/>
              <a:t>33%</a:t>
            </a:r>
            <a:r>
              <a:rPr lang="en-US" sz="1600" dirty="0" smtClean="0"/>
              <a:t>↓</a:t>
            </a:r>
            <a:endParaRPr lang="en-US" sz="1600" dirty="0"/>
          </a:p>
        </p:txBody>
      </p:sp>
      <p:sp>
        <p:nvSpPr>
          <p:cNvPr id="12" name="Rectangle 11"/>
          <p:cNvSpPr/>
          <p:nvPr/>
        </p:nvSpPr>
        <p:spPr>
          <a:xfrm>
            <a:off x="609600" y="6095247"/>
            <a:ext cx="3124200"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latin typeface="Calibri"/>
                <a:cs typeface="Calibri"/>
              </a:rPr>
              <a:t>* Source: Fatality Analysis Reporting System (FARS), NHTSA</a:t>
            </a:r>
            <a:endParaRPr lang="en-US" sz="900" baseline="-25000" dirty="0">
              <a:latin typeface="Calibri"/>
              <a:cs typeface="Calibri"/>
            </a:endParaRPr>
          </a:p>
        </p:txBody>
      </p:sp>
      <p:grpSp>
        <p:nvGrpSpPr>
          <p:cNvPr id="13" name="Group 12"/>
          <p:cNvGrpSpPr>
            <a:grpSpLocks noChangeAspect="1"/>
          </p:cNvGrpSpPr>
          <p:nvPr/>
        </p:nvGrpSpPr>
        <p:grpSpPr>
          <a:xfrm>
            <a:off x="52906" y="6492240"/>
            <a:ext cx="1938927" cy="365760"/>
            <a:chOff x="2895600" y="2971801"/>
            <a:chExt cx="2432536" cy="458875"/>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r="54545" b="28473"/>
            <a:stretch/>
          </p:blipFill>
          <p:spPr>
            <a:xfrm>
              <a:off x="2895600" y="2971801"/>
              <a:ext cx="1143000" cy="457200"/>
            </a:xfrm>
            <a:prstGeom prst="rect">
              <a:avLst/>
            </a:prstGeom>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48485" b="28473"/>
            <a:stretch/>
          </p:blipFill>
          <p:spPr>
            <a:xfrm>
              <a:off x="4032736" y="2973476"/>
              <a:ext cx="1295400" cy="457200"/>
            </a:xfrm>
            <a:prstGeom prst="rect">
              <a:avLst/>
            </a:prstGeom>
          </p:spPr>
        </p:pic>
      </p:grpSp>
      <p:pic>
        <p:nvPicPr>
          <p:cNvPr id="1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6504"/>
          <a:stretch/>
        </p:blipFill>
        <p:spPr bwMode="auto">
          <a:xfrm>
            <a:off x="5638800" y="1871008"/>
            <a:ext cx="3505200" cy="4224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6"/>
          <a:stretch>
            <a:fillRect/>
          </a:stretch>
        </p:blipFill>
        <p:spPr>
          <a:xfrm>
            <a:off x="152400" y="2487355"/>
            <a:ext cx="5486400" cy="3989645"/>
          </a:xfrm>
          <a:prstGeom prst="rect">
            <a:avLst/>
          </a:prstGeom>
        </p:spPr>
      </p:pic>
      <p:sp>
        <p:nvSpPr>
          <p:cNvPr id="18" name="TextBox 17"/>
          <p:cNvSpPr txBox="1"/>
          <p:nvPr/>
        </p:nvSpPr>
        <p:spPr>
          <a:xfrm>
            <a:off x="7190545" y="1993602"/>
            <a:ext cx="1572455" cy="584775"/>
          </a:xfrm>
          <a:prstGeom prst="rect">
            <a:avLst/>
          </a:prstGeom>
          <a:noFill/>
        </p:spPr>
        <p:txBody>
          <a:bodyPr wrap="square" rtlCol="0">
            <a:spAutoFit/>
          </a:bodyPr>
          <a:lstStyle/>
          <a:p>
            <a:r>
              <a:rPr lang="en-US" sz="1600" b="1" u="sng" dirty="0" smtClean="0">
                <a:latin typeface="+mj-lt"/>
              </a:rPr>
              <a:t>2013 Figures</a:t>
            </a:r>
          </a:p>
          <a:p>
            <a:r>
              <a:rPr lang="en-US" sz="1600" dirty="0" smtClean="0">
                <a:latin typeface="+mj-lt"/>
              </a:rPr>
              <a:t>3,000 fatalities</a:t>
            </a:r>
          </a:p>
        </p:txBody>
      </p:sp>
      <p:grpSp>
        <p:nvGrpSpPr>
          <p:cNvPr id="19" name="Group 18"/>
          <p:cNvGrpSpPr>
            <a:grpSpLocks noChangeAspect="1"/>
          </p:cNvGrpSpPr>
          <p:nvPr/>
        </p:nvGrpSpPr>
        <p:grpSpPr>
          <a:xfrm>
            <a:off x="52906" y="6492240"/>
            <a:ext cx="1938927" cy="365760"/>
            <a:chOff x="2895600" y="2971801"/>
            <a:chExt cx="2432536" cy="458875"/>
          </a:xfrm>
        </p:grpSpPr>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r="54545" b="28473"/>
            <a:stretch/>
          </p:blipFill>
          <p:spPr>
            <a:xfrm>
              <a:off x="2895600" y="2971801"/>
              <a:ext cx="1143000" cy="457200"/>
            </a:xfrm>
            <a:prstGeom prst="rect">
              <a:avLst/>
            </a:prstGeom>
          </p:spPr>
        </p:pic>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48485" b="28473"/>
            <a:stretch/>
          </p:blipFill>
          <p:spPr>
            <a:xfrm>
              <a:off x="4032736" y="2973476"/>
              <a:ext cx="1295400" cy="457200"/>
            </a:xfrm>
            <a:prstGeom prst="rect">
              <a:avLst/>
            </a:prstGeom>
          </p:spPr>
        </p:pic>
      </p:grpSp>
      <p:sp>
        <p:nvSpPr>
          <p:cNvPr id="22" name="Rectangle 21"/>
          <p:cNvSpPr/>
          <p:nvPr/>
        </p:nvSpPr>
        <p:spPr>
          <a:xfrm>
            <a:off x="2718480" y="6412143"/>
            <a:ext cx="3124200"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latin typeface="Calibri"/>
                <a:cs typeface="Calibri"/>
              </a:rPr>
              <a:t>* Source: Fatality Analysis Reporting System (FARS), NHTSA</a:t>
            </a:r>
            <a:endParaRPr lang="en-US" sz="900" baseline="-25000" dirty="0">
              <a:latin typeface="Calibri"/>
              <a:cs typeface="Calibri"/>
            </a:endParaRPr>
          </a:p>
        </p:txBody>
      </p:sp>
      <p:sp>
        <p:nvSpPr>
          <p:cNvPr id="23" name="Rectangle 22"/>
          <p:cNvSpPr/>
          <p:nvPr/>
        </p:nvSpPr>
        <p:spPr>
          <a:xfrm>
            <a:off x="5486400" y="3766551"/>
            <a:ext cx="697927" cy="338554"/>
          </a:xfrm>
          <a:prstGeom prst="rect">
            <a:avLst/>
          </a:prstGeom>
        </p:spPr>
        <p:txBody>
          <a:bodyPr wrap="none">
            <a:spAutoFit/>
          </a:bodyPr>
          <a:lstStyle/>
          <a:p>
            <a:r>
              <a:rPr lang="en-US" sz="1600" b="1" dirty="0" smtClean="0">
                <a:solidFill>
                  <a:srgbClr val="C00000"/>
                </a:solidFill>
              </a:rPr>
              <a:t>10%</a:t>
            </a:r>
            <a:r>
              <a:rPr lang="en-US" sz="1600" dirty="0" smtClean="0">
                <a:solidFill>
                  <a:srgbClr val="C00000"/>
                </a:solidFill>
              </a:rPr>
              <a:t>↑</a:t>
            </a:r>
            <a:endParaRPr lang="en-US" sz="1600" dirty="0">
              <a:solidFill>
                <a:srgbClr val="C00000"/>
              </a:solidFill>
            </a:endParaRPr>
          </a:p>
        </p:txBody>
      </p:sp>
    </p:spTree>
    <p:extLst>
      <p:ext uri="{BB962C8B-B14F-4D97-AF65-F5344CB8AC3E}">
        <p14:creationId xmlns:p14="http://schemas.microsoft.com/office/powerpoint/2010/main" val="406467407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Labeling nodes and approaches </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8105" y="3102291"/>
            <a:ext cx="4522019" cy="3117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p:nvPr/>
        </p:nvPicPr>
        <p:blipFill>
          <a:blip r:embed="rId4"/>
          <a:stretch>
            <a:fillRect/>
          </a:stretch>
        </p:blipFill>
        <p:spPr>
          <a:xfrm>
            <a:off x="609600" y="1676400"/>
            <a:ext cx="5943600" cy="2851785"/>
          </a:xfrm>
          <a:prstGeom prst="rect">
            <a:avLst/>
          </a:prstGeom>
        </p:spPr>
      </p:pic>
    </p:spTree>
    <p:extLst>
      <p:ext uri="{BB962C8B-B14F-4D97-AF65-F5344CB8AC3E}">
        <p14:creationId xmlns:p14="http://schemas.microsoft.com/office/powerpoint/2010/main" val="395109677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lstStyle/>
          <a:p>
            <a:pPr algn="l"/>
            <a:r>
              <a:rPr lang="en-US" dirty="0" smtClean="0"/>
              <a:t>Computer data collection</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3177" r="21042"/>
          <a:stretch/>
        </p:blipFill>
        <p:spPr>
          <a:xfrm rot="5400000">
            <a:off x="4800916" y="1438591"/>
            <a:ext cx="2866391" cy="469582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2905124"/>
            <a:ext cx="3048000" cy="2286000"/>
          </a:xfrm>
          <a:prstGeom prst="rect">
            <a:avLst/>
          </a:prstGeom>
        </p:spPr>
      </p:pic>
    </p:spTree>
    <p:extLst>
      <p:ext uri="{BB962C8B-B14F-4D97-AF65-F5344CB8AC3E}">
        <p14:creationId xmlns:p14="http://schemas.microsoft.com/office/powerpoint/2010/main" val="375976756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77263287"/>
              </p:ext>
            </p:extLst>
          </p:nvPr>
        </p:nvGraphicFramePr>
        <p:xfrm>
          <a:off x="401990" y="1508760"/>
          <a:ext cx="8305800" cy="4663440"/>
        </p:xfrm>
        <a:graphic>
          <a:graphicData uri="http://schemas.openxmlformats.org/drawingml/2006/table">
            <a:tbl>
              <a:tblPr firstRow="1" bandRow="1">
                <a:tableStyleId>{2D5ABB26-0587-4C30-8999-92F81FD0307C}</a:tableStyleId>
              </a:tblPr>
              <a:tblGrid>
                <a:gridCol w="2768600"/>
                <a:gridCol w="2768600"/>
                <a:gridCol w="2768600"/>
              </a:tblGrid>
              <a:tr h="1549400">
                <a:tc>
                  <a:txBody>
                    <a:bodyPr/>
                    <a:lstStyle/>
                    <a:p>
                      <a:pPr algn="ctr"/>
                      <a:endParaRPr lang="en-US" sz="9600" b="1" i="1" dirty="0" smtClean="0">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180" rtl="0" eaLnBrk="1" latinLnBrk="0" hangingPunct="1">
                        <a:buNone/>
                      </a:pPr>
                      <a:r>
                        <a:rPr lang="en-US" sz="9600" b="1" kern="1200" dirty="0" smtClean="0">
                          <a:solidFill>
                            <a:schemeClr val="bg1">
                              <a:lumMod val="95000"/>
                            </a:schemeClr>
                          </a:solidFill>
                          <a:latin typeface="+mn-lt"/>
                          <a:ea typeface="+mn-ea"/>
                          <a:cs typeface="+mn-cs"/>
                        </a:rPr>
                        <a:t>1</a:t>
                      </a:r>
                      <a:endParaRPr lang="en-US" sz="9600" b="1" kern="1200" dirty="0" smtClean="0">
                        <a:solidFill>
                          <a:srgbClr val="FFCC66"/>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rgbClr val="FFCC66"/>
                          </a:solidFill>
                          <a:latin typeface="+mn-lt"/>
                          <a:ea typeface="+mn-ea"/>
                          <a:cs typeface="+mn-cs"/>
                        </a:rPr>
                        <a:t>2</a:t>
                      </a:r>
                      <a:endParaRPr lang="en-US" sz="9600" b="1" kern="1200" dirty="0" smtClean="0">
                        <a:solidFill>
                          <a:schemeClr val="bg1">
                            <a:lumMod val="95000"/>
                          </a:schemeClr>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9400">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4</a:t>
                      </a:r>
                      <a:endParaRPr lang="en-US" sz="9600" b="1" kern="1200" dirty="0" smtClean="0">
                        <a:solidFill>
                          <a:srgbClr val="FFCC66"/>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4320">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effectLst/>
                          <a:latin typeface="+mn-lt"/>
                          <a:ea typeface="+mn-ea"/>
                          <a:cs typeface="+mn-cs"/>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600" b="1" dirty="0" smtClean="0">
                          <a:solidFill>
                            <a:schemeClr val="bg1">
                              <a:lumMod val="95000"/>
                            </a:schemeClr>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Title 12"/>
          <p:cNvSpPr>
            <a:spLocks noGrp="1"/>
          </p:cNvSpPr>
          <p:nvPr>
            <p:ph type="title"/>
          </p:nvPr>
        </p:nvSpPr>
        <p:spPr/>
        <p:txBody>
          <a:bodyPr/>
          <a:lstStyle/>
          <a:p>
            <a:pPr algn="l"/>
            <a:r>
              <a:rPr lang="en-US" sz="4000" dirty="0" smtClean="0"/>
              <a:t>Principles of Road Safety Management</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211249072"/>
              </p:ext>
            </p:extLst>
          </p:nvPr>
        </p:nvGraphicFramePr>
        <p:xfrm>
          <a:off x="401990" y="1524000"/>
          <a:ext cx="8305800" cy="4648200"/>
        </p:xfrm>
        <a:graphic>
          <a:graphicData uri="http://schemas.openxmlformats.org/drawingml/2006/table">
            <a:tbl>
              <a:tblPr firstRow="1" bandRow="1">
                <a:tableStyleId>{2D5ABB26-0587-4C30-8999-92F81FD0307C}</a:tableStyleId>
              </a:tblPr>
              <a:tblGrid>
                <a:gridCol w="2768600"/>
                <a:gridCol w="2768600"/>
                <a:gridCol w="2768600"/>
              </a:tblGrid>
              <a:tr h="1549400">
                <a:tc>
                  <a:txBody>
                    <a:bodyPr/>
                    <a:lstStyle/>
                    <a:p>
                      <a:pPr algn="ctr"/>
                      <a:r>
                        <a:rPr lang="en-US" sz="2400" b="1" i="1" dirty="0" smtClean="0">
                          <a:solidFill>
                            <a:schemeClr val="tx2"/>
                          </a:solidFill>
                        </a:rPr>
                        <a:t>A set of goals and activities to improve P/B safety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None/>
                      </a:pPr>
                      <a:r>
                        <a:rPr lang="en-US" sz="2400" b="1" dirty="0" smtClean="0"/>
                        <a:t>Infrastructure data</a:t>
                      </a:r>
                      <a:endParaRPr lang="en-US" sz="2400" b="1" baseline="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2400" b="1" dirty="0" smtClean="0"/>
                        <a:t>Exposure data</a:t>
                      </a:r>
                      <a:endParaRPr lang="en-US" sz="2400" b="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9400">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2400" b="1" dirty="0" smtClean="0"/>
                        <a:t>Data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Hazard Assessment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Countermeasure Selection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9400">
                <a:tc>
                  <a:txBody>
                    <a:bodyPr/>
                    <a:lstStyle/>
                    <a:p>
                      <a:pPr algn="ctr"/>
                      <a:r>
                        <a:rPr lang="en-US" sz="2400" b="1" baseline="0" dirty="0" smtClean="0"/>
                        <a:t>Economic Appraisal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Funding Sources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1" dirty="0" smtClean="0"/>
                    </a:p>
                    <a:p>
                      <a:pPr algn="ctr"/>
                      <a:r>
                        <a:rPr lang="en-US" sz="2400" b="1" dirty="0" smtClean="0"/>
                        <a:t>Institutionalization</a:t>
                      </a:r>
                    </a:p>
                    <a:p>
                      <a:pPr algn="ct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1421280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Pedestrian Crashes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3645B095-DD89-4D2E-9708-C283B1799BA9}" type="slidenum">
              <a:rPr lang="en-US" smtClean="0"/>
              <a:pPr>
                <a:defRPr/>
              </a:pPr>
              <a:t>43</a:t>
            </a:fld>
            <a:endParaRPr lang="en-US" dirty="0"/>
          </a:p>
        </p:txBody>
      </p:sp>
      <p:pic>
        <p:nvPicPr>
          <p:cNvPr id="5" name="Picture 4" descr="33CalTransIntersections_NumberOfCrashes_Map.JPG"/>
          <p:cNvPicPr>
            <a:picLocks noChangeAspect="1"/>
          </p:cNvPicPr>
          <p:nvPr/>
        </p:nvPicPr>
        <p:blipFill>
          <a:blip r:embed="rId2">
            <a:extLst>
              <a:ext uri="{28A0092B-C50C-407E-A947-70E740481C1C}">
                <a14:useLocalDpi xmlns:a14="http://schemas.microsoft.com/office/drawing/2010/main" val="0"/>
              </a:ext>
            </a:extLst>
          </a:blip>
          <a:srcRect l="9700" t="18700" r="10295" b="6000"/>
          <a:stretch>
            <a:fillRect/>
          </a:stretch>
        </p:blipFill>
        <p:spPr bwMode="auto">
          <a:xfrm>
            <a:off x="4219" y="1416204"/>
            <a:ext cx="9136063" cy="537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33CalTransIntersections_NumberOfCrashes_Legend.JPG"/>
          <p:cNvPicPr>
            <a:picLocks noChangeAspect="1"/>
          </p:cNvPicPr>
          <p:nvPr/>
        </p:nvPicPr>
        <p:blipFill>
          <a:blip r:embed="rId3">
            <a:extLst>
              <a:ext uri="{28A0092B-C50C-407E-A947-70E740481C1C}">
                <a14:useLocalDpi xmlns:a14="http://schemas.microsoft.com/office/drawing/2010/main" val="0"/>
              </a:ext>
            </a:extLst>
          </a:blip>
          <a:srcRect l="51666" t="34000" r="3333" b="28667"/>
          <a:stretch>
            <a:fillRect/>
          </a:stretch>
        </p:blipFill>
        <p:spPr bwMode="auto">
          <a:xfrm>
            <a:off x="152651" y="4832196"/>
            <a:ext cx="3527425" cy="1828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5102352" y="1416204"/>
            <a:ext cx="4041648" cy="186039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bwMode="auto">
          <a:xfrm>
            <a:off x="5257800" y="1752599"/>
            <a:ext cx="3733800" cy="4525963"/>
          </a:xfrm>
          <a:prstGeom prst="rect">
            <a:avLst/>
          </a:prstGeom>
          <a:noFill/>
          <a:ln w="9525">
            <a:noFill/>
            <a:miter lim="800000"/>
            <a:headEnd/>
            <a:tailEnd/>
          </a:ln>
        </p:spPr>
        <p:txBody>
          <a:bodyPr vert="horz" wrap="square" lIns="91418" tIns="45709" rIns="91418" bIns="45709" numCol="1" anchor="t" anchorCtr="0" compatLnSpc="1">
            <a:prstTxWarp prst="textNoShape">
              <a:avLst/>
            </a:prstTxWarp>
          </a:bodyPr>
          <a:lstStyle>
            <a:lvl1pPr marL="341313" indent="-341313" algn="l" defTabSz="912813"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defTabSz="91281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1413" indent="-227013" algn="l" defTabSz="912813"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598613" indent="-227013" algn="l" defTabSz="91281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5813" indent="-227013" algn="l" defTabSz="91281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3993" indent="-228545" algn="l" defTabSz="914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83" indent="-228545" algn="l" defTabSz="914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73" indent="-228545" algn="l" defTabSz="914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63" indent="-228545" algn="l" defTabSz="91418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Absolute Number of Crashes</a:t>
            </a:r>
            <a:endParaRPr lang="en-US" dirty="0" smtClean="0"/>
          </a:p>
        </p:txBody>
      </p:sp>
    </p:spTree>
    <p:extLst>
      <p:ext uri="{BB962C8B-B14F-4D97-AF65-F5344CB8AC3E}">
        <p14:creationId xmlns:p14="http://schemas.microsoft.com/office/powerpoint/2010/main" val="29348982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Pedestrian </a:t>
            </a:r>
            <a:r>
              <a:rPr lang="en-US" dirty="0" smtClean="0"/>
              <a:t>Crashes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3645B095-DD89-4D2E-9708-C283B1799BA9}" type="slidenum">
              <a:rPr lang="en-US" smtClean="0"/>
              <a:pPr>
                <a:defRPr/>
              </a:pPr>
              <a:t>44</a:t>
            </a:fld>
            <a:endParaRPr lang="en-US" dirty="0"/>
          </a:p>
        </p:txBody>
      </p:sp>
      <p:pic>
        <p:nvPicPr>
          <p:cNvPr id="5" name="Picture 4" descr="33CalTransIntersections_NumberOfCrashes_Map.JPG"/>
          <p:cNvPicPr>
            <a:picLocks noChangeAspect="1"/>
          </p:cNvPicPr>
          <p:nvPr/>
        </p:nvPicPr>
        <p:blipFill>
          <a:blip r:embed="rId2">
            <a:extLst>
              <a:ext uri="{28A0092B-C50C-407E-A947-70E740481C1C}">
                <a14:useLocalDpi xmlns:a14="http://schemas.microsoft.com/office/drawing/2010/main" val="0"/>
              </a:ext>
            </a:extLst>
          </a:blip>
          <a:srcRect l="9700" t="18700" r="10295" b="6000"/>
          <a:stretch>
            <a:fillRect/>
          </a:stretch>
        </p:blipFill>
        <p:spPr bwMode="auto">
          <a:xfrm>
            <a:off x="4219" y="1416204"/>
            <a:ext cx="9136063" cy="537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33CalTransIntersections_NumberOfCrashes_Legend.JPG"/>
          <p:cNvPicPr>
            <a:picLocks noChangeAspect="1"/>
          </p:cNvPicPr>
          <p:nvPr/>
        </p:nvPicPr>
        <p:blipFill>
          <a:blip r:embed="rId3">
            <a:extLst>
              <a:ext uri="{28A0092B-C50C-407E-A947-70E740481C1C}">
                <a14:useLocalDpi xmlns:a14="http://schemas.microsoft.com/office/drawing/2010/main" val="0"/>
              </a:ext>
            </a:extLst>
          </a:blip>
          <a:srcRect l="51666" t="34000" r="3333" b="28667"/>
          <a:stretch>
            <a:fillRect/>
          </a:stretch>
        </p:blipFill>
        <p:spPr bwMode="auto">
          <a:xfrm>
            <a:off x="152651" y="4832196"/>
            <a:ext cx="3527425" cy="1828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5102352" y="1416204"/>
            <a:ext cx="4041648" cy="186039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bwMode="auto">
          <a:xfrm>
            <a:off x="5257800" y="1752599"/>
            <a:ext cx="3733800" cy="4525963"/>
          </a:xfrm>
          <a:prstGeom prst="rect">
            <a:avLst/>
          </a:prstGeom>
          <a:noFill/>
          <a:ln w="9525">
            <a:noFill/>
            <a:miter lim="800000"/>
            <a:headEnd/>
            <a:tailEnd/>
          </a:ln>
        </p:spPr>
        <p:txBody>
          <a:bodyPr vert="horz" wrap="square" lIns="91418" tIns="45709" rIns="91418" bIns="45709" numCol="1" anchor="t" anchorCtr="0" compatLnSpc="1">
            <a:prstTxWarp prst="textNoShape">
              <a:avLst/>
            </a:prstTxWarp>
          </a:bodyPr>
          <a:lstStyle>
            <a:lvl1pPr marL="341313" indent="-341313" algn="l" defTabSz="912813"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defTabSz="91281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1413" indent="-227013" algn="l" defTabSz="912813"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598613" indent="-227013" algn="l" defTabSz="91281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5813" indent="-227013" algn="l" defTabSz="91281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3993" indent="-228545" algn="l" defTabSz="914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83" indent="-228545" algn="l" defTabSz="914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73" indent="-228545" algn="l" defTabSz="914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63" indent="-228545" algn="l" defTabSz="91418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Absolute Number of Crashes</a:t>
            </a:r>
            <a:endParaRPr lang="en-US" dirty="0" smtClean="0"/>
          </a:p>
        </p:txBody>
      </p:sp>
      <p:sp>
        <p:nvSpPr>
          <p:cNvPr id="9" name="Oval 8"/>
          <p:cNvSpPr/>
          <p:nvPr/>
        </p:nvSpPr>
        <p:spPr>
          <a:xfrm>
            <a:off x="1894335" y="1551707"/>
            <a:ext cx="445837" cy="457200"/>
          </a:xfrm>
          <a:prstGeom prst="ellipse">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633925" y="5144656"/>
            <a:ext cx="445837" cy="457200"/>
          </a:xfrm>
          <a:prstGeom prst="ellips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52368" y="3029528"/>
            <a:ext cx="445837" cy="457200"/>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518444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Pedestrian Crash Risk</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3645B095-DD89-4D2E-9708-C283B1799BA9}" type="slidenum">
              <a:rPr lang="en-US" smtClean="0"/>
              <a:pPr>
                <a:defRPr/>
              </a:pPr>
              <a:t>45</a:t>
            </a:fld>
            <a:endParaRPr lang="en-US" dirty="0"/>
          </a:p>
        </p:txBody>
      </p:sp>
      <p:pic>
        <p:nvPicPr>
          <p:cNvPr id="5" name="Picture 4" descr="33CalTransIntersections_PedCrashRisk_Map.JPG"/>
          <p:cNvPicPr>
            <a:picLocks noChangeAspect="1"/>
          </p:cNvPicPr>
          <p:nvPr/>
        </p:nvPicPr>
        <p:blipFill>
          <a:blip r:embed="rId2">
            <a:extLst>
              <a:ext uri="{28A0092B-C50C-407E-A947-70E740481C1C}">
                <a14:useLocalDpi xmlns:a14="http://schemas.microsoft.com/office/drawing/2010/main" val="0"/>
              </a:ext>
            </a:extLst>
          </a:blip>
          <a:srcRect l="10001" t="19333" r="10834" b="6000"/>
          <a:stretch>
            <a:fillRect/>
          </a:stretch>
        </p:blipFill>
        <p:spPr bwMode="auto">
          <a:xfrm>
            <a:off x="-4473" y="1425440"/>
            <a:ext cx="9134475"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33CalTransIntersections_PedCrashRisk_Legend.JPG"/>
          <p:cNvPicPr>
            <a:picLocks noChangeAspect="1"/>
          </p:cNvPicPr>
          <p:nvPr/>
        </p:nvPicPr>
        <p:blipFill>
          <a:blip r:embed="rId3">
            <a:extLst>
              <a:ext uri="{28A0092B-C50C-407E-A947-70E740481C1C}">
                <a14:useLocalDpi xmlns:a14="http://schemas.microsoft.com/office/drawing/2010/main" val="0"/>
              </a:ext>
            </a:extLst>
          </a:blip>
          <a:srcRect l="51666" t="34000" r="3333" b="28667"/>
          <a:stretch>
            <a:fillRect/>
          </a:stretch>
        </p:blipFill>
        <p:spPr bwMode="auto">
          <a:xfrm>
            <a:off x="153564" y="4826539"/>
            <a:ext cx="3533775" cy="18319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5102352" y="1416204"/>
            <a:ext cx="4041648" cy="216519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bwMode="auto">
          <a:xfrm>
            <a:off x="5181600" y="1798637"/>
            <a:ext cx="4191000" cy="4525963"/>
          </a:xfrm>
          <a:prstGeom prst="rect">
            <a:avLst/>
          </a:prstGeom>
          <a:noFill/>
          <a:ln w="9525">
            <a:noFill/>
            <a:miter lim="800000"/>
            <a:headEnd/>
            <a:tailEnd/>
          </a:ln>
        </p:spPr>
        <p:txBody>
          <a:bodyPr vert="horz" wrap="square" lIns="91418" tIns="45709" rIns="91418" bIns="45709" numCol="1" anchor="t" anchorCtr="0" compatLnSpc="1">
            <a:prstTxWarp prst="textNoShape">
              <a:avLst/>
            </a:prstTxWarp>
          </a:bodyPr>
          <a:lstStyle>
            <a:lvl1pPr marL="341313" indent="-341313" algn="l" defTabSz="912813"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defTabSz="91281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1413" indent="-227013" algn="l" defTabSz="912813"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598613" indent="-227013" algn="l" defTabSz="91281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5813" indent="-227013" algn="l" defTabSz="91281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3993" indent="-228545" algn="l" defTabSz="914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83" indent="-228545" algn="l" defTabSz="914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73" indent="-228545" algn="l" defTabSz="914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63" indent="-228545" algn="l" defTabSz="91418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Crash Risk:</a:t>
            </a:r>
          </a:p>
          <a:p>
            <a:pPr marL="0" indent="0">
              <a:buNone/>
            </a:pPr>
            <a:r>
              <a:rPr lang="en-US" dirty="0" smtClean="0"/>
              <a:t>(Crashes / Exposure)</a:t>
            </a:r>
          </a:p>
        </p:txBody>
      </p:sp>
      <p:sp>
        <p:nvSpPr>
          <p:cNvPr id="9" name="Oval 8"/>
          <p:cNvSpPr/>
          <p:nvPr/>
        </p:nvSpPr>
        <p:spPr>
          <a:xfrm>
            <a:off x="1875863" y="1505528"/>
            <a:ext cx="445837" cy="457200"/>
          </a:xfrm>
          <a:prstGeom prst="ellips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661633" y="5163128"/>
            <a:ext cx="445837" cy="457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61604" y="3011056"/>
            <a:ext cx="445837" cy="457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640569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Pedestrian Crash Risk</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3645B095-DD89-4D2E-9708-C283B1799BA9}" type="slidenum">
              <a:rPr lang="en-US" smtClean="0"/>
              <a:pPr>
                <a:defRPr/>
              </a:pPr>
              <a:t>46</a:t>
            </a:fld>
            <a:endParaRPr lang="en-US" dirty="0"/>
          </a:p>
        </p:txBody>
      </p:sp>
      <p:pic>
        <p:nvPicPr>
          <p:cNvPr id="5" name="Picture 4" descr="33CalTransIntersections_PedCrashRisk_Map.JPG"/>
          <p:cNvPicPr>
            <a:picLocks noChangeAspect="1"/>
          </p:cNvPicPr>
          <p:nvPr/>
        </p:nvPicPr>
        <p:blipFill>
          <a:blip r:embed="rId2">
            <a:extLst>
              <a:ext uri="{28A0092B-C50C-407E-A947-70E740481C1C}">
                <a14:useLocalDpi xmlns:a14="http://schemas.microsoft.com/office/drawing/2010/main" val="0"/>
              </a:ext>
            </a:extLst>
          </a:blip>
          <a:srcRect l="10001" t="19333" r="10834" b="6000"/>
          <a:stretch>
            <a:fillRect/>
          </a:stretch>
        </p:blipFill>
        <p:spPr bwMode="auto">
          <a:xfrm>
            <a:off x="-4473" y="1425440"/>
            <a:ext cx="9134475"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33CalTransIntersections_PedCrashRisk_Legend.JPG"/>
          <p:cNvPicPr>
            <a:picLocks noChangeAspect="1"/>
          </p:cNvPicPr>
          <p:nvPr/>
        </p:nvPicPr>
        <p:blipFill>
          <a:blip r:embed="rId3">
            <a:extLst>
              <a:ext uri="{28A0092B-C50C-407E-A947-70E740481C1C}">
                <a14:useLocalDpi xmlns:a14="http://schemas.microsoft.com/office/drawing/2010/main" val="0"/>
              </a:ext>
            </a:extLst>
          </a:blip>
          <a:srcRect l="51666" t="34000" r="3333" b="28667"/>
          <a:stretch>
            <a:fillRect/>
          </a:stretch>
        </p:blipFill>
        <p:spPr bwMode="auto">
          <a:xfrm>
            <a:off x="153564" y="4826539"/>
            <a:ext cx="3533775" cy="18319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5102352" y="1416204"/>
            <a:ext cx="4041648" cy="216519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bwMode="auto">
          <a:xfrm>
            <a:off x="5181600" y="1798637"/>
            <a:ext cx="4191000" cy="4525963"/>
          </a:xfrm>
          <a:prstGeom prst="rect">
            <a:avLst/>
          </a:prstGeom>
          <a:noFill/>
          <a:ln w="9525">
            <a:noFill/>
            <a:miter lim="800000"/>
            <a:headEnd/>
            <a:tailEnd/>
          </a:ln>
        </p:spPr>
        <p:txBody>
          <a:bodyPr vert="horz" wrap="square" lIns="91418" tIns="45709" rIns="91418" bIns="45709" numCol="1" anchor="t" anchorCtr="0" compatLnSpc="1">
            <a:prstTxWarp prst="textNoShape">
              <a:avLst/>
            </a:prstTxWarp>
          </a:bodyPr>
          <a:lstStyle>
            <a:lvl1pPr marL="341313" indent="-341313" algn="l" defTabSz="912813"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defTabSz="91281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1413" indent="-227013" algn="l" defTabSz="912813"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598613" indent="-227013" algn="l" defTabSz="91281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5813" indent="-227013" algn="l" defTabSz="91281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3993" indent="-228545" algn="l" defTabSz="914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83" indent="-228545" algn="l" defTabSz="914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73" indent="-228545" algn="l" defTabSz="914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63" indent="-228545" algn="l" defTabSz="91418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Crash Risk:</a:t>
            </a:r>
          </a:p>
          <a:p>
            <a:pPr marL="0" indent="0">
              <a:buNone/>
            </a:pPr>
            <a:r>
              <a:rPr lang="en-US" dirty="0" smtClean="0"/>
              <a:t>(Crashes / Counts)</a:t>
            </a:r>
          </a:p>
        </p:txBody>
      </p:sp>
      <p:sp>
        <p:nvSpPr>
          <p:cNvPr id="9" name="Oval 8"/>
          <p:cNvSpPr/>
          <p:nvPr/>
        </p:nvSpPr>
        <p:spPr>
          <a:xfrm>
            <a:off x="1875863" y="1505528"/>
            <a:ext cx="445837" cy="457200"/>
          </a:xfrm>
          <a:prstGeom prst="ellips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661633" y="5163128"/>
            <a:ext cx="445837" cy="457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61604" y="3011056"/>
            <a:ext cx="445837" cy="457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630754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pPr algn="l"/>
            <a:r>
              <a:rPr lang="en-US" dirty="0" smtClean="0"/>
              <a:t>Why model pedestrian exposure?</a:t>
            </a:r>
            <a:endParaRPr lang="en-US" dirty="0"/>
          </a:p>
        </p:txBody>
      </p:sp>
      <p:sp>
        <p:nvSpPr>
          <p:cNvPr id="5" name="Content Placeholder 2"/>
          <p:cNvSpPr>
            <a:spLocks noGrp="1"/>
          </p:cNvSpPr>
          <p:nvPr>
            <p:ph idx="1"/>
          </p:nvPr>
        </p:nvSpPr>
        <p:spPr>
          <a:xfrm>
            <a:off x="1752600" y="2209800"/>
            <a:ext cx="6934200" cy="3916363"/>
          </a:xfrm>
        </p:spPr>
        <p:txBody>
          <a:bodyPr>
            <a:normAutofit/>
          </a:bodyPr>
          <a:lstStyle/>
          <a:p>
            <a:pPr marL="0" indent="0">
              <a:buNone/>
            </a:pPr>
            <a:r>
              <a:rPr lang="en-US" dirty="0" smtClean="0"/>
              <a:t>1000s of intersections in the SHS</a:t>
            </a:r>
          </a:p>
          <a:p>
            <a:pPr marL="0" indent="0">
              <a:buNone/>
            </a:pPr>
            <a:endParaRPr lang="en-US" dirty="0" smtClean="0"/>
          </a:p>
          <a:p>
            <a:pPr marL="0" indent="0">
              <a:buNone/>
            </a:pPr>
            <a:r>
              <a:rPr lang="en-US" dirty="0" smtClean="0"/>
              <a:t>Data collection at all intersections is impractical</a:t>
            </a:r>
          </a:p>
          <a:p>
            <a:pPr marL="0" indent="0">
              <a:buNone/>
            </a:pPr>
            <a:endParaRPr lang="en-US" dirty="0" smtClean="0"/>
          </a:p>
          <a:p>
            <a:pPr marL="0" indent="0">
              <a:buNone/>
            </a:pPr>
            <a:r>
              <a:rPr lang="en-US" dirty="0" smtClean="0"/>
              <a:t>Model can provide estimates for locations without counts</a:t>
            </a:r>
          </a:p>
        </p:txBody>
      </p:sp>
    </p:spTree>
    <p:extLst>
      <p:ext uri="{BB962C8B-B14F-4D97-AF65-F5344CB8AC3E}">
        <p14:creationId xmlns:p14="http://schemas.microsoft.com/office/powerpoint/2010/main" val="15308357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Pedestrian exposure can be modelled using regression</a:t>
            </a:r>
            <a:endParaRPr lang="en-US" dirty="0"/>
          </a:p>
        </p:txBody>
      </p:sp>
      <p:sp>
        <p:nvSpPr>
          <p:cNvPr id="3" name="Content Placeholder 2"/>
          <p:cNvSpPr>
            <a:spLocks noGrp="1"/>
          </p:cNvSpPr>
          <p:nvPr>
            <p:ph idx="1"/>
          </p:nvPr>
        </p:nvSpPr>
        <p:spPr>
          <a:xfrm>
            <a:off x="1752600" y="2209800"/>
            <a:ext cx="6934200" cy="3916363"/>
          </a:xfrm>
        </p:spPr>
        <p:txBody>
          <a:bodyPr>
            <a:normAutofit/>
          </a:bodyPr>
          <a:lstStyle/>
          <a:p>
            <a:pPr marL="0" indent="0">
              <a:buNone/>
            </a:pPr>
            <a:endParaRPr lang="en-US" dirty="0" smtClean="0"/>
          </a:p>
          <a:p>
            <a:pPr marL="0" indent="0">
              <a:buNone/>
            </a:pPr>
            <a:r>
              <a:rPr lang="en-US" dirty="0" smtClean="0"/>
              <a:t>Pedestrian Exposure = </a:t>
            </a:r>
          </a:p>
          <a:p>
            <a:pPr marL="0" indent="0">
              <a:buNone/>
            </a:pPr>
            <a:r>
              <a:rPr lang="en-US" dirty="0"/>
              <a:t>	</a:t>
            </a:r>
            <a:r>
              <a:rPr lang="en-US" dirty="0" smtClean="0"/>
              <a:t>f(Environmental Characteristics)</a:t>
            </a:r>
          </a:p>
        </p:txBody>
      </p:sp>
    </p:spTree>
    <p:extLst>
      <p:ext uri="{BB962C8B-B14F-4D97-AF65-F5344CB8AC3E}">
        <p14:creationId xmlns:p14="http://schemas.microsoft.com/office/powerpoint/2010/main" val="163819346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2209800"/>
            <a:ext cx="6934200" cy="3916363"/>
          </a:xfrm>
        </p:spPr>
        <p:txBody>
          <a:bodyPr>
            <a:normAutofit fontScale="92500" lnSpcReduction="20000"/>
          </a:bodyPr>
          <a:lstStyle/>
          <a:p>
            <a:pPr marL="0" indent="0">
              <a:buNone/>
            </a:pPr>
            <a:r>
              <a:rPr lang="en-US" dirty="0" smtClean="0"/>
              <a:t>Dependent Variable: pedestrian crossing counts</a:t>
            </a:r>
          </a:p>
          <a:p>
            <a:pPr marL="0" indent="0">
              <a:buNone/>
            </a:pPr>
            <a:endParaRPr lang="en-US" dirty="0" smtClean="0"/>
          </a:p>
          <a:p>
            <a:pPr marL="0" indent="0">
              <a:buNone/>
            </a:pPr>
            <a:r>
              <a:rPr lang="en-US" dirty="0" smtClean="0"/>
              <a:t>Explanatory Variables: </a:t>
            </a:r>
          </a:p>
          <a:p>
            <a:pPr lvl="1"/>
            <a:r>
              <a:rPr lang="en-US" dirty="0"/>
              <a:t>Land </a:t>
            </a:r>
            <a:r>
              <a:rPr lang="en-US" dirty="0" smtClean="0"/>
              <a:t>Use</a:t>
            </a:r>
            <a:r>
              <a:rPr lang="en-US" dirty="0"/>
              <a:t>: population, households, school, businesses</a:t>
            </a:r>
          </a:p>
          <a:p>
            <a:pPr lvl="1"/>
            <a:r>
              <a:rPr lang="en-US" dirty="0"/>
              <a:t>Transportation:  street network, design, infrastructure</a:t>
            </a:r>
          </a:p>
          <a:p>
            <a:pPr lvl="1"/>
            <a:r>
              <a:rPr lang="en-US" dirty="0"/>
              <a:t>Other: vehicle ownership, slope</a:t>
            </a:r>
          </a:p>
          <a:p>
            <a:endParaRPr lang="en-US" dirty="0"/>
          </a:p>
        </p:txBody>
      </p:sp>
    </p:spTree>
    <p:extLst>
      <p:ext uri="{BB962C8B-B14F-4D97-AF65-F5344CB8AC3E}">
        <p14:creationId xmlns:p14="http://schemas.microsoft.com/office/powerpoint/2010/main" val="14648125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algn="l" eaLnBrk="1" hangingPunct="1"/>
            <a:r>
              <a:rPr lang="en-US" dirty="0" smtClean="0"/>
              <a:t>Passenger Vehicle Fatalities</a:t>
            </a:r>
            <a:endParaRPr lang="en-US" sz="2800" dirty="0" smtClean="0"/>
          </a:p>
        </p:txBody>
      </p:sp>
      <p:sp>
        <p:nvSpPr>
          <p:cNvPr id="9" name="TextBox 8"/>
          <p:cNvSpPr txBox="1"/>
          <p:nvPr/>
        </p:nvSpPr>
        <p:spPr>
          <a:xfrm>
            <a:off x="122301" y="1521117"/>
            <a:ext cx="1975569" cy="338554"/>
          </a:xfrm>
          <a:prstGeom prst="rect">
            <a:avLst/>
          </a:prstGeom>
          <a:noFill/>
        </p:spPr>
        <p:txBody>
          <a:bodyPr wrap="square" rtlCol="0">
            <a:spAutoFit/>
          </a:bodyPr>
          <a:lstStyle/>
          <a:p>
            <a:r>
              <a:rPr lang="en-US" sz="1600" b="1" u="sng" dirty="0" smtClean="0">
                <a:latin typeface="+mj-lt"/>
              </a:rPr>
              <a:t>Facts and Figures</a:t>
            </a:r>
          </a:p>
        </p:txBody>
      </p:sp>
      <p:sp>
        <p:nvSpPr>
          <p:cNvPr id="18" name="TextBox 17"/>
          <p:cNvSpPr txBox="1"/>
          <p:nvPr/>
        </p:nvSpPr>
        <p:spPr>
          <a:xfrm>
            <a:off x="7086600" y="2514600"/>
            <a:ext cx="1455420" cy="584775"/>
          </a:xfrm>
          <a:prstGeom prst="rect">
            <a:avLst/>
          </a:prstGeom>
          <a:noFill/>
        </p:spPr>
        <p:txBody>
          <a:bodyPr wrap="square" rtlCol="0">
            <a:spAutoFit/>
          </a:bodyPr>
          <a:lstStyle/>
          <a:p>
            <a:r>
              <a:rPr lang="en-US" sz="1600" b="1" u="sng" dirty="0" smtClean="0">
                <a:latin typeface="+mj-lt"/>
              </a:rPr>
              <a:t>2013 Figures</a:t>
            </a:r>
          </a:p>
          <a:p>
            <a:r>
              <a:rPr lang="en-US" sz="1600" dirty="0" smtClean="0">
                <a:latin typeface="+mj-lt"/>
              </a:rPr>
              <a:t>1,611 fatalities</a:t>
            </a: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24600" y="3080656"/>
            <a:ext cx="2743200" cy="293914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a:grpSpLocks noChangeAspect="1"/>
          </p:cNvGrpSpPr>
          <p:nvPr/>
        </p:nvGrpSpPr>
        <p:grpSpPr>
          <a:xfrm>
            <a:off x="52906" y="6492240"/>
            <a:ext cx="1938927" cy="365760"/>
            <a:chOff x="2895600" y="2971801"/>
            <a:chExt cx="2432536" cy="458875"/>
          </a:xfrm>
        </p:grpSpPr>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r="54545" b="28473"/>
            <a:stretch/>
          </p:blipFill>
          <p:spPr>
            <a:xfrm>
              <a:off x="2895600" y="2971801"/>
              <a:ext cx="1143000" cy="457200"/>
            </a:xfrm>
            <a:prstGeom prst="rect">
              <a:avLst/>
            </a:prstGeom>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l="48485" b="28473"/>
            <a:stretch/>
          </p:blipFill>
          <p:spPr>
            <a:xfrm>
              <a:off x="4032736" y="2973476"/>
              <a:ext cx="1295400" cy="457200"/>
            </a:xfrm>
            <a:prstGeom prst="rect">
              <a:avLst/>
            </a:prstGeom>
          </p:spPr>
        </p:pic>
      </p:grpSp>
      <p:pic>
        <p:nvPicPr>
          <p:cNvPr id="5" name="Picture 4"/>
          <p:cNvPicPr>
            <a:picLocks noChangeAspect="1"/>
          </p:cNvPicPr>
          <p:nvPr/>
        </p:nvPicPr>
        <p:blipFill>
          <a:blip r:embed="rId6"/>
          <a:stretch>
            <a:fillRect/>
          </a:stretch>
        </p:blipFill>
        <p:spPr>
          <a:xfrm>
            <a:off x="152400" y="2479994"/>
            <a:ext cx="5486400" cy="3960415"/>
          </a:xfrm>
          <a:prstGeom prst="rect">
            <a:avLst/>
          </a:prstGeom>
        </p:spPr>
      </p:pic>
      <p:sp>
        <p:nvSpPr>
          <p:cNvPr id="25" name="Rectangle 24"/>
          <p:cNvSpPr/>
          <p:nvPr/>
        </p:nvSpPr>
        <p:spPr>
          <a:xfrm>
            <a:off x="2718480" y="6412143"/>
            <a:ext cx="3124200"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latin typeface="Calibri"/>
                <a:cs typeface="Calibri"/>
              </a:rPr>
              <a:t>* Source: Fatality Analysis Reporting System (FARS), NHTSA</a:t>
            </a:r>
            <a:endParaRPr lang="en-US" sz="900" baseline="-25000" dirty="0">
              <a:latin typeface="Calibri"/>
              <a:cs typeface="Calibri"/>
            </a:endParaRPr>
          </a:p>
        </p:txBody>
      </p:sp>
      <p:sp>
        <p:nvSpPr>
          <p:cNvPr id="28" name="TextBox 27"/>
          <p:cNvSpPr txBox="1"/>
          <p:nvPr/>
        </p:nvSpPr>
        <p:spPr>
          <a:xfrm>
            <a:off x="122300" y="1853625"/>
            <a:ext cx="7878700" cy="338554"/>
          </a:xfrm>
          <a:prstGeom prst="rect">
            <a:avLst/>
          </a:prstGeom>
          <a:noFill/>
        </p:spPr>
        <p:txBody>
          <a:bodyPr wrap="square" rtlCol="0">
            <a:spAutoFit/>
          </a:bodyPr>
          <a:lstStyle/>
          <a:p>
            <a:r>
              <a:rPr lang="en-US" sz="1600" dirty="0" smtClean="0">
                <a:latin typeface="+mj-lt"/>
              </a:rPr>
              <a:t>Over </a:t>
            </a:r>
            <a:r>
              <a:rPr lang="en-US" sz="1600" b="1" dirty="0" smtClean="0">
                <a:latin typeface="+mj-lt"/>
              </a:rPr>
              <a:t>21,000 </a:t>
            </a:r>
            <a:r>
              <a:rPr lang="en-US" sz="1600" dirty="0" smtClean="0">
                <a:latin typeface="+mj-lt"/>
              </a:rPr>
              <a:t>passenger vehicle fatalities in the past 10 years.</a:t>
            </a:r>
          </a:p>
        </p:txBody>
      </p:sp>
      <p:sp>
        <p:nvSpPr>
          <p:cNvPr id="15" name="Rectangle 14"/>
          <p:cNvSpPr/>
          <p:nvPr/>
        </p:nvSpPr>
        <p:spPr>
          <a:xfrm>
            <a:off x="5486400" y="3766551"/>
            <a:ext cx="697927" cy="338554"/>
          </a:xfrm>
          <a:prstGeom prst="rect">
            <a:avLst/>
          </a:prstGeom>
        </p:spPr>
        <p:txBody>
          <a:bodyPr wrap="none">
            <a:spAutoFit/>
          </a:bodyPr>
          <a:lstStyle/>
          <a:p>
            <a:r>
              <a:rPr lang="en-US" sz="1600" b="1" dirty="0" smtClean="0">
                <a:solidFill>
                  <a:srgbClr val="C00000"/>
                </a:solidFill>
              </a:rPr>
              <a:t>10%</a:t>
            </a:r>
            <a:r>
              <a:rPr lang="en-US" sz="1600" dirty="0" smtClean="0">
                <a:solidFill>
                  <a:srgbClr val="C00000"/>
                </a:solidFill>
              </a:rPr>
              <a:t>↑</a:t>
            </a:r>
            <a:endParaRPr lang="en-US" sz="1600" dirty="0">
              <a:solidFill>
                <a:srgbClr val="C00000"/>
              </a:solidFill>
            </a:endParaRPr>
          </a:p>
        </p:txBody>
      </p:sp>
    </p:spTree>
    <p:extLst>
      <p:ext uri="{BB962C8B-B14F-4D97-AF65-F5344CB8AC3E}">
        <p14:creationId xmlns:p14="http://schemas.microsoft.com/office/powerpoint/2010/main" val="384645376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Site-level explanatory variables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194" y="1668617"/>
            <a:ext cx="5943612" cy="4389129"/>
          </a:xfrm>
        </p:spPr>
      </p:pic>
      <p:sp>
        <p:nvSpPr>
          <p:cNvPr id="3" name="TextBox 2"/>
          <p:cNvSpPr txBox="1"/>
          <p:nvPr/>
        </p:nvSpPr>
        <p:spPr>
          <a:xfrm>
            <a:off x="5181600" y="2819400"/>
            <a:ext cx="2743200" cy="1384995"/>
          </a:xfrm>
          <a:prstGeom prst="rect">
            <a:avLst/>
          </a:prstGeom>
          <a:solidFill>
            <a:schemeClr val="bg1"/>
          </a:solidFill>
          <a:ln w="28575">
            <a:solidFill>
              <a:schemeClr val="tx1"/>
            </a:solidFill>
          </a:ln>
        </p:spPr>
        <p:txBody>
          <a:bodyPr wrap="square" rtlCol="0">
            <a:spAutoFit/>
          </a:bodyPr>
          <a:lstStyle/>
          <a:p>
            <a:r>
              <a:rPr lang="en-US" sz="2800" dirty="0" smtClean="0">
                <a:latin typeface="+mj-lt"/>
              </a:rPr>
              <a:t>Number of Lanes</a:t>
            </a:r>
          </a:p>
          <a:p>
            <a:r>
              <a:rPr lang="en-US" sz="2800" dirty="0" smtClean="0">
                <a:latin typeface="+mj-lt"/>
              </a:rPr>
              <a:t>Traffic signal</a:t>
            </a:r>
          </a:p>
          <a:p>
            <a:r>
              <a:rPr lang="en-US" sz="2800" dirty="0" smtClean="0">
                <a:latin typeface="+mj-lt"/>
              </a:rPr>
              <a:t>AADT</a:t>
            </a:r>
            <a:endParaRPr lang="en-US" sz="2800" dirty="0">
              <a:latin typeface="+mj-lt"/>
            </a:endParaRPr>
          </a:p>
        </p:txBody>
      </p:sp>
      <p:cxnSp>
        <p:nvCxnSpPr>
          <p:cNvPr id="7" name="Straight Arrow Connector 6"/>
          <p:cNvCxnSpPr>
            <a:stCxn id="3" idx="1"/>
          </p:cNvCxnSpPr>
          <p:nvPr/>
        </p:nvCxnSpPr>
        <p:spPr>
          <a:xfrm flipH="1">
            <a:off x="4648200" y="3511898"/>
            <a:ext cx="533400" cy="298102"/>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40434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Buffer-level explanatory variables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194" y="1668617"/>
            <a:ext cx="5943612" cy="4389129"/>
          </a:xfrm>
        </p:spPr>
      </p:pic>
      <p:cxnSp>
        <p:nvCxnSpPr>
          <p:cNvPr id="8" name="Straight Arrow Connector 7"/>
          <p:cNvCxnSpPr/>
          <p:nvPr/>
        </p:nvCxnSpPr>
        <p:spPr>
          <a:xfrm>
            <a:off x="4648200" y="3840020"/>
            <a:ext cx="1676400" cy="0"/>
          </a:xfrm>
          <a:prstGeom prst="straightConnector1">
            <a:avLst/>
          </a:prstGeom>
          <a:ln w="28575">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433127" y="3655354"/>
            <a:ext cx="882073" cy="369332"/>
          </a:xfrm>
          <a:prstGeom prst="rect">
            <a:avLst/>
          </a:prstGeom>
          <a:solidFill>
            <a:schemeClr val="bg1"/>
          </a:solidFill>
        </p:spPr>
        <p:txBody>
          <a:bodyPr wrap="square" rtlCol="0">
            <a:spAutoFit/>
          </a:bodyPr>
          <a:lstStyle/>
          <a:p>
            <a:r>
              <a:rPr lang="en-US" dirty="0" smtClean="0"/>
              <a:t>0.5 mi.</a:t>
            </a:r>
            <a:endParaRPr lang="en-US" dirty="0"/>
          </a:p>
        </p:txBody>
      </p:sp>
    </p:spTree>
    <p:extLst>
      <p:ext uri="{BB962C8B-B14F-4D97-AF65-F5344CB8AC3E}">
        <p14:creationId xmlns:p14="http://schemas.microsoft.com/office/powerpoint/2010/main" val="412332622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Buffer-level explanatory </a:t>
            </a:r>
            <a:r>
              <a:rPr lang="en-US" dirty="0" smtClean="0"/>
              <a:t>variables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194" y="1668617"/>
            <a:ext cx="5943612" cy="4389129"/>
          </a:xfrm>
        </p:spPr>
      </p:pic>
      <p:sp>
        <p:nvSpPr>
          <p:cNvPr id="7" name="TextBox 6"/>
          <p:cNvSpPr txBox="1"/>
          <p:nvPr/>
        </p:nvSpPr>
        <p:spPr>
          <a:xfrm>
            <a:off x="6400800" y="1676400"/>
            <a:ext cx="2514600" cy="1815882"/>
          </a:xfrm>
          <a:prstGeom prst="rect">
            <a:avLst/>
          </a:prstGeom>
          <a:solidFill>
            <a:schemeClr val="bg1"/>
          </a:solidFill>
          <a:ln w="28575">
            <a:solidFill>
              <a:schemeClr val="tx1"/>
            </a:solidFill>
          </a:ln>
        </p:spPr>
        <p:txBody>
          <a:bodyPr wrap="square" rtlCol="0">
            <a:spAutoFit/>
          </a:bodyPr>
          <a:lstStyle/>
          <a:p>
            <a:r>
              <a:rPr lang="en-US" sz="2800" dirty="0" smtClean="0">
                <a:latin typeface="+mj-lt"/>
              </a:rPr>
              <a:t>Street Connectivity = Number of street segments</a:t>
            </a:r>
            <a:endParaRPr lang="en-US" sz="2800" dirty="0">
              <a:latin typeface="+mj-lt"/>
            </a:endParaRPr>
          </a:p>
        </p:txBody>
      </p:sp>
      <p:cxnSp>
        <p:nvCxnSpPr>
          <p:cNvPr id="8" name="Straight Arrow Connector 7"/>
          <p:cNvCxnSpPr>
            <a:stCxn id="7" idx="1"/>
          </p:cNvCxnSpPr>
          <p:nvPr/>
        </p:nvCxnSpPr>
        <p:spPr>
          <a:xfrm flipH="1">
            <a:off x="6019800" y="2584341"/>
            <a:ext cx="381000" cy="235059"/>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673628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Buffer-level explanatory variables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194" y="1668617"/>
            <a:ext cx="5943612" cy="4389129"/>
          </a:xfrm>
        </p:spPr>
      </p:pic>
      <p:sp>
        <p:nvSpPr>
          <p:cNvPr id="8" name="Rectangle 7"/>
          <p:cNvSpPr/>
          <p:nvPr/>
        </p:nvSpPr>
        <p:spPr>
          <a:xfrm>
            <a:off x="3962400" y="4724400"/>
            <a:ext cx="381000" cy="304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Isosceles Triangle 8"/>
          <p:cNvSpPr/>
          <p:nvPr/>
        </p:nvSpPr>
        <p:spPr>
          <a:xfrm>
            <a:off x="3867150" y="4451130"/>
            <a:ext cx="552450" cy="3048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53000" y="4577254"/>
            <a:ext cx="381000" cy="304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Isosceles Triangle 10"/>
          <p:cNvSpPr/>
          <p:nvPr/>
        </p:nvSpPr>
        <p:spPr>
          <a:xfrm>
            <a:off x="4857750" y="4303984"/>
            <a:ext cx="552450" cy="3048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95498" y="4167350"/>
            <a:ext cx="381000" cy="304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Isosceles Triangle 12"/>
          <p:cNvSpPr/>
          <p:nvPr/>
        </p:nvSpPr>
        <p:spPr>
          <a:xfrm>
            <a:off x="3300248" y="3894080"/>
            <a:ext cx="552450" cy="3048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246836" y="4198880"/>
            <a:ext cx="381000" cy="304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Isosceles Triangle 14"/>
          <p:cNvSpPr/>
          <p:nvPr/>
        </p:nvSpPr>
        <p:spPr>
          <a:xfrm>
            <a:off x="4151586" y="3925610"/>
            <a:ext cx="552450" cy="3048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572000" y="5144815"/>
            <a:ext cx="381000" cy="304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Isosceles Triangle 16"/>
          <p:cNvSpPr/>
          <p:nvPr/>
        </p:nvSpPr>
        <p:spPr>
          <a:xfrm>
            <a:off x="4476750" y="4871545"/>
            <a:ext cx="552450" cy="3048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745421" y="3510451"/>
            <a:ext cx="381000" cy="304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Isosceles Triangle 18"/>
          <p:cNvSpPr/>
          <p:nvPr/>
        </p:nvSpPr>
        <p:spPr>
          <a:xfrm>
            <a:off x="4650171" y="3237181"/>
            <a:ext cx="552450" cy="3048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736021" y="3363305"/>
            <a:ext cx="381000" cy="304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Isosceles Triangle 20"/>
          <p:cNvSpPr/>
          <p:nvPr/>
        </p:nvSpPr>
        <p:spPr>
          <a:xfrm>
            <a:off x="5640771" y="3090035"/>
            <a:ext cx="552450" cy="3048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178519" y="2953401"/>
            <a:ext cx="381000" cy="304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Isosceles Triangle 22"/>
          <p:cNvSpPr/>
          <p:nvPr/>
        </p:nvSpPr>
        <p:spPr>
          <a:xfrm>
            <a:off x="4083269" y="2680131"/>
            <a:ext cx="552450" cy="3048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029857" y="2984931"/>
            <a:ext cx="381000" cy="304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Isosceles Triangle 24"/>
          <p:cNvSpPr/>
          <p:nvPr/>
        </p:nvSpPr>
        <p:spPr>
          <a:xfrm>
            <a:off x="4934607" y="2711661"/>
            <a:ext cx="552450" cy="3048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355021" y="3930866"/>
            <a:ext cx="381000" cy="304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Isosceles Triangle 26"/>
          <p:cNvSpPr/>
          <p:nvPr/>
        </p:nvSpPr>
        <p:spPr>
          <a:xfrm>
            <a:off x="5259771" y="3657596"/>
            <a:ext cx="552450" cy="3048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014498" y="3373812"/>
            <a:ext cx="381000" cy="304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Isosceles Triangle 28"/>
          <p:cNvSpPr/>
          <p:nvPr/>
        </p:nvSpPr>
        <p:spPr>
          <a:xfrm>
            <a:off x="2919248" y="3100542"/>
            <a:ext cx="552450" cy="3048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658053" y="2480431"/>
            <a:ext cx="381000" cy="304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Isosceles Triangle 30"/>
          <p:cNvSpPr/>
          <p:nvPr/>
        </p:nvSpPr>
        <p:spPr>
          <a:xfrm>
            <a:off x="4562803" y="2207161"/>
            <a:ext cx="552450" cy="3048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685518" y="3610294"/>
            <a:ext cx="381000" cy="304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Isosceles Triangle 32"/>
          <p:cNvSpPr/>
          <p:nvPr/>
        </p:nvSpPr>
        <p:spPr>
          <a:xfrm>
            <a:off x="3590268" y="3337024"/>
            <a:ext cx="552450" cy="3048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471698" y="2785235"/>
            <a:ext cx="381000" cy="304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Isosceles Triangle 34"/>
          <p:cNvSpPr/>
          <p:nvPr/>
        </p:nvSpPr>
        <p:spPr>
          <a:xfrm>
            <a:off x="3376448" y="2511965"/>
            <a:ext cx="552450" cy="3048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547163" y="4645571"/>
            <a:ext cx="381000" cy="304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Isosceles Triangle 36"/>
          <p:cNvSpPr/>
          <p:nvPr/>
        </p:nvSpPr>
        <p:spPr>
          <a:xfrm>
            <a:off x="5451913" y="4372301"/>
            <a:ext cx="552450" cy="3048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6400800" y="4837093"/>
            <a:ext cx="1981200" cy="1384995"/>
          </a:xfrm>
          <a:prstGeom prst="rect">
            <a:avLst/>
          </a:prstGeom>
          <a:solidFill>
            <a:schemeClr val="bg1"/>
          </a:solidFill>
          <a:ln w="28575">
            <a:solidFill>
              <a:schemeClr val="tx1"/>
            </a:solidFill>
          </a:ln>
        </p:spPr>
        <p:txBody>
          <a:bodyPr wrap="square" rtlCol="0">
            <a:spAutoFit/>
          </a:bodyPr>
          <a:lstStyle/>
          <a:p>
            <a:r>
              <a:rPr lang="en-US" sz="2800" dirty="0" smtClean="0">
                <a:latin typeface="+mj-lt"/>
              </a:rPr>
              <a:t>Land Use -Number of households</a:t>
            </a:r>
            <a:endParaRPr lang="en-US" sz="2800" dirty="0">
              <a:latin typeface="+mj-lt"/>
            </a:endParaRPr>
          </a:p>
        </p:txBody>
      </p:sp>
      <p:cxnSp>
        <p:nvCxnSpPr>
          <p:cNvPr id="39" name="Straight Arrow Connector 38"/>
          <p:cNvCxnSpPr>
            <a:stCxn id="38" idx="1"/>
          </p:cNvCxnSpPr>
          <p:nvPr/>
        </p:nvCxnSpPr>
        <p:spPr>
          <a:xfrm flipH="1" flipV="1">
            <a:off x="5928164" y="5029201"/>
            <a:ext cx="472636" cy="50039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52587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Pilot model </a:t>
            </a:r>
            <a:r>
              <a:rPr lang="en-US" dirty="0" smtClean="0"/>
              <a:t>based on 60 observations</a:t>
            </a:r>
            <a:endParaRPr lang="en-US" dirty="0"/>
          </a:p>
        </p:txBody>
      </p:sp>
      <p:sp>
        <p:nvSpPr>
          <p:cNvPr id="3" name="Content Placeholder 2"/>
          <p:cNvSpPr>
            <a:spLocks noGrp="1"/>
          </p:cNvSpPr>
          <p:nvPr>
            <p:ph idx="1"/>
          </p:nvPr>
        </p:nvSpPr>
        <p:spPr/>
        <p:txBody>
          <a:bodyPr>
            <a:normAutofit fontScale="92500" lnSpcReduction="10000"/>
          </a:bodyPr>
          <a:lstStyle/>
          <a:p>
            <a:pPr marL="1377950" indent="-1377950">
              <a:buNone/>
              <a:tabLst>
                <a:tab pos="914400" algn="l"/>
              </a:tabLst>
            </a:pPr>
            <a:endParaRPr lang="en-US" b="1" dirty="0" smtClean="0"/>
          </a:p>
          <a:p>
            <a:pPr marL="1377950" indent="-1377950">
              <a:buNone/>
              <a:tabLst>
                <a:tab pos="914400" algn="l"/>
              </a:tabLst>
            </a:pPr>
            <a:r>
              <a:rPr lang="en-US" dirty="0" smtClean="0"/>
              <a:t>Estimated annual crossings at urban arterials</a:t>
            </a:r>
            <a:r>
              <a:rPr lang="en-US" b="1" dirty="0" smtClean="0"/>
              <a:t> </a:t>
            </a:r>
            <a:r>
              <a:rPr lang="en-US" dirty="0" smtClean="0"/>
              <a:t>= </a:t>
            </a:r>
          </a:p>
          <a:p>
            <a:pPr marL="1377950" indent="-1377950">
              <a:buNone/>
              <a:tabLst>
                <a:tab pos="914400" algn="l"/>
              </a:tabLst>
            </a:pPr>
            <a:r>
              <a:rPr lang="en-US" dirty="0"/>
              <a:t> </a:t>
            </a:r>
            <a:r>
              <a:rPr lang="en-US" dirty="0" smtClean="0"/>
              <a:t>  </a:t>
            </a:r>
            <a:r>
              <a:rPr lang="en-US" dirty="0" err="1" smtClean="0"/>
              <a:t>exp</a:t>
            </a:r>
            <a:r>
              <a:rPr lang="en-US" dirty="0"/>
              <a:t>	(0.00364 ×</a:t>
            </a:r>
            <a:r>
              <a:rPr lang="en-US" dirty="0" smtClean="0"/>
              <a:t> number of households within 0.1 miles</a:t>
            </a:r>
          </a:p>
          <a:p>
            <a:pPr marL="1377950" indent="-1377950">
              <a:buNone/>
              <a:tabLst>
                <a:tab pos="914400" algn="l"/>
              </a:tabLst>
            </a:pPr>
            <a:r>
              <a:rPr lang="en-US" dirty="0" smtClean="0"/>
              <a:t>   +	-7.17×10</a:t>
            </a:r>
            <a:r>
              <a:rPr lang="en-US" baseline="30000" dirty="0" smtClean="0"/>
              <a:t>-5</a:t>
            </a:r>
            <a:r>
              <a:rPr lang="en-US" dirty="0" smtClean="0"/>
              <a:t> × total AADT</a:t>
            </a:r>
          </a:p>
          <a:p>
            <a:pPr marL="1377950" indent="-1377950">
              <a:buNone/>
              <a:tabLst>
                <a:tab pos="914400" algn="l"/>
              </a:tabLst>
            </a:pPr>
            <a:r>
              <a:rPr lang="en-US" dirty="0" smtClean="0"/>
              <a:t>   +	8.96×10</a:t>
            </a:r>
            <a:r>
              <a:rPr lang="en-US" baseline="30000" dirty="0" smtClean="0"/>
              <a:t>-10</a:t>
            </a:r>
            <a:r>
              <a:rPr lang="en-US" dirty="0" smtClean="0"/>
              <a:t> </a:t>
            </a:r>
            <a:r>
              <a:rPr lang="en-US" dirty="0"/>
              <a:t>× total </a:t>
            </a:r>
            <a:r>
              <a:rPr lang="en-US" dirty="0" smtClean="0"/>
              <a:t>AADT</a:t>
            </a:r>
            <a:r>
              <a:rPr lang="en-US" baseline="30000" dirty="0" smtClean="0"/>
              <a:t>2</a:t>
            </a:r>
          </a:p>
          <a:p>
            <a:pPr marL="1377950" indent="-1377950">
              <a:buNone/>
              <a:tabLst>
                <a:tab pos="914400" algn="l"/>
              </a:tabLst>
            </a:pPr>
            <a:r>
              <a:rPr lang="en-US" dirty="0" smtClean="0"/>
              <a:t>   +	0.367 × number of lanes on cross street</a:t>
            </a:r>
          </a:p>
          <a:p>
            <a:pPr marL="1377950" indent="-1377950">
              <a:buNone/>
              <a:tabLst>
                <a:tab pos="914400" algn="l"/>
              </a:tabLst>
            </a:pPr>
            <a:r>
              <a:rPr lang="en-US" dirty="0" smtClean="0"/>
              <a:t>   +	12.5)</a:t>
            </a:r>
          </a:p>
          <a:p>
            <a:pPr marL="1377950" indent="-1377950">
              <a:buNone/>
              <a:tabLst>
                <a:tab pos="914400" algn="l"/>
              </a:tabLst>
            </a:pPr>
            <a:r>
              <a:rPr lang="en-US" dirty="0" smtClean="0"/>
              <a:t>Adjusted R-square = 0.85</a:t>
            </a:r>
          </a:p>
        </p:txBody>
      </p:sp>
    </p:spTree>
    <p:extLst>
      <p:ext uri="{BB962C8B-B14F-4D97-AF65-F5344CB8AC3E}">
        <p14:creationId xmlns:p14="http://schemas.microsoft.com/office/powerpoint/2010/main" val="75506850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781" t="18292" r="11212" b="16143"/>
          <a:stretch/>
        </p:blipFill>
        <p:spPr>
          <a:xfrm>
            <a:off x="533400" y="1828800"/>
            <a:ext cx="4027895" cy="4496430"/>
          </a:xfrm>
          <a:prstGeom prst="rect">
            <a:avLst/>
          </a:prstGeom>
        </p:spPr>
      </p:pic>
      <p:sp>
        <p:nvSpPr>
          <p:cNvPr id="2" name="Title 1"/>
          <p:cNvSpPr>
            <a:spLocks noGrp="1"/>
          </p:cNvSpPr>
          <p:nvPr>
            <p:ph type="title"/>
          </p:nvPr>
        </p:nvSpPr>
        <p:spPr/>
        <p:txBody>
          <a:bodyPr>
            <a:normAutofit/>
          </a:bodyPr>
          <a:lstStyle/>
          <a:p>
            <a:pPr algn="l"/>
            <a:r>
              <a:rPr lang="en-US" dirty="0" smtClean="0"/>
              <a:t>Full model is being </a:t>
            </a:r>
            <a:r>
              <a:rPr lang="en-US" dirty="0" smtClean="0"/>
              <a:t>developed</a:t>
            </a:r>
            <a:endParaRPr lang="en-US" dirty="0"/>
          </a:p>
        </p:txBody>
      </p:sp>
      <p:sp>
        <p:nvSpPr>
          <p:cNvPr id="3" name="Content Placeholder 2"/>
          <p:cNvSpPr>
            <a:spLocks noGrp="1"/>
          </p:cNvSpPr>
          <p:nvPr>
            <p:ph idx="1"/>
          </p:nvPr>
        </p:nvSpPr>
        <p:spPr>
          <a:xfrm>
            <a:off x="3200400" y="2057400"/>
            <a:ext cx="5334000" cy="3916363"/>
          </a:xfrm>
        </p:spPr>
        <p:txBody>
          <a:bodyPr/>
          <a:lstStyle/>
          <a:p>
            <a:pPr marL="0" indent="0">
              <a:buNone/>
            </a:pPr>
            <a:r>
              <a:rPr lang="en-US" dirty="0" smtClean="0"/>
              <a:t>429 studies</a:t>
            </a:r>
          </a:p>
          <a:p>
            <a:pPr marL="0" indent="0">
              <a:buNone/>
            </a:pPr>
            <a:r>
              <a:rPr lang="en-US" dirty="0" smtClean="0"/>
              <a:t>5,200+ hours of counts</a:t>
            </a:r>
          </a:p>
          <a:p>
            <a:pPr marL="0" indent="0">
              <a:buNone/>
            </a:pPr>
            <a:r>
              <a:rPr lang="en-US" dirty="0" smtClean="0"/>
              <a:t>270+ unique locations</a:t>
            </a:r>
          </a:p>
        </p:txBody>
      </p:sp>
    </p:spTree>
    <p:extLst>
      <p:ext uri="{BB962C8B-B14F-4D97-AF65-F5344CB8AC3E}">
        <p14:creationId xmlns:p14="http://schemas.microsoft.com/office/powerpoint/2010/main" val="65741775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Calculate </a:t>
            </a:r>
            <a:r>
              <a:rPr lang="en-US" dirty="0" smtClean="0"/>
              <a:t>Pedestrian </a:t>
            </a:r>
            <a:r>
              <a:rPr lang="en-US" dirty="0"/>
              <a:t>Crash Risk</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3645B095-DD89-4D2E-9708-C283B1799BA9}" type="slidenum">
              <a:rPr lang="en-US" smtClean="0"/>
              <a:pPr>
                <a:defRPr/>
              </a:pPr>
              <a:t>56</a:t>
            </a:fld>
            <a:endParaRPr lang="en-US" dirty="0"/>
          </a:p>
        </p:txBody>
      </p:sp>
      <p:pic>
        <p:nvPicPr>
          <p:cNvPr id="5" name="Picture 4" descr="33CalTransIntersections_PedCrashRisk_Map.JPG"/>
          <p:cNvPicPr>
            <a:picLocks noChangeAspect="1"/>
          </p:cNvPicPr>
          <p:nvPr/>
        </p:nvPicPr>
        <p:blipFill>
          <a:blip r:embed="rId2">
            <a:extLst>
              <a:ext uri="{28A0092B-C50C-407E-A947-70E740481C1C}">
                <a14:useLocalDpi xmlns:a14="http://schemas.microsoft.com/office/drawing/2010/main" val="0"/>
              </a:ext>
            </a:extLst>
          </a:blip>
          <a:srcRect l="10001" t="19333" r="10834" b="6000"/>
          <a:stretch>
            <a:fillRect/>
          </a:stretch>
        </p:blipFill>
        <p:spPr bwMode="auto">
          <a:xfrm>
            <a:off x="4763" y="1416204"/>
            <a:ext cx="9134475"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33CalTransIntersections_PedCrashRisk_Legend.JPG"/>
          <p:cNvPicPr>
            <a:picLocks noChangeAspect="1"/>
          </p:cNvPicPr>
          <p:nvPr/>
        </p:nvPicPr>
        <p:blipFill>
          <a:blip r:embed="rId3">
            <a:extLst>
              <a:ext uri="{28A0092B-C50C-407E-A947-70E740481C1C}">
                <a14:useLocalDpi xmlns:a14="http://schemas.microsoft.com/office/drawing/2010/main" val="0"/>
              </a:ext>
            </a:extLst>
          </a:blip>
          <a:srcRect l="51666" t="34000" r="3333" b="28667"/>
          <a:stretch>
            <a:fillRect/>
          </a:stretch>
        </p:blipFill>
        <p:spPr bwMode="auto">
          <a:xfrm>
            <a:off x="153564" y="4826539"/>
            <a:ext cx="3533775" cy="18319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8" descr="528CalTransIntersections_PedCrashRisk_Map.JPG"/>
          <p:cNvPicPr>
            <a:picLocks noChangeAspect="1"/>
          </p:cNvPicPr>
          <p:nvPr/>
        </p:nvPicPr>
        <p:blipFill>
          <a:blip r:embed="rId4">
            <a:extLst>
              <a:ext uri="{28A0092B-C50C-407E-A947-70E740481C1C}">
                <a14:useLocalDpi xmlns:a14="http://schemas.microsoft.com/office/drawing/2010/main" val="0"/>
              </a:ext>
            </a:extLst>
          </a:blip>
          <a:srcRect l="9167" t="19333" r="10834" b="6000"/>
          <a:stretch>
            <a:fillRect/>
          </a:stretch>
        </p:blipFill>
        <p:spPr bwMode="auto">
          <a:xfrm>
            <a:off x="-7071" y="1410856"/>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105400" y="1416204"/>
            <a:ext cx="4038600" cy="224139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bwMode="auto">
          <a:xfrm>
            <a:off x="5257800" y="1752599"/>
            <a:ext cx="3733800" cy="1905001"/>
          </a:xfrm>
          <a:prstGeom prst="rect">
            <a:avLst/>
          </a:prstGeom>
          <a:noFill/>
          <a:ln w="9525">
            <a:noFill/>
            <a:miter lim="800000"/>
            <a:headEnd/>
            <a:tailEnd/>
          </a:ln>
        </p:spPr>
        <p:txBody>
          <a:bodyPr vert="horz" wrap="square" lIns="91418" tIns="45709" rIns="91418" bIns="45709" numCol="1" anchor="t" anchorCtr="0" compatLnSpc="1">
            <a:prstTxWarp prst="textNoShape">
              <a:avLst/>
            </a:prstTxWarp>
          </a:bodyPr>
          <a:lstStyle>
            <a:lvl1pPr marL="341313" indent="-341313" algn="l" defTabSz="912813"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defTabSz="91281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1413" indent="-227013" algn="l" defTabSz="912813"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598613" indent="-227013" algn="l" defTabSz="91281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5813" indent="-227013" algn="l" defTabSz="91281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3993" indent="-228545" algn="l" defTabSz="914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83" indent="-228545" algn="l" defTabSz="914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73" indent="-228545" algn="l" defTabSz="914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63" indent="-228545" algn="l" defTabSz="91418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Estimate </a:t>
            </a:r>
            <a:r>
              <a:rPr lang="en-US" dirty="0" smtClean="0"/>
              <a:t>risk at </a:t>
            </a:r>
            <a:r>
              <a:rPr lang="en-US" dirty="0" smtClean="0"/>
              <a:t>locations without </a:t>
            </a:r>
            <a:r>
              <a:rPr lang="en-US" dirty="0" smtClean="0"/>
              <a:t>counts</a:t>
            </a:r>
            <a:endParaRPr lang="en-US" dirty="0" smtClean="0"/>
          </a:p>
        </p:txBody>
      </p:sp>
    </p:spTree>
    <p:extLst>
      <p:ext uri="{BB962C8B-B14F-4D97-AF65-F5344CB8AC3E}">
        <p14:creationId xmlns:p14="http://schemas.microsoft.com/office/powerpoint/2010/main" val="15194015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543143839"/>
              </p:ext>
            </p:extLst>
          </p:nvPr>
        </p:nvGraphicFramePr>
        <p:xfrm>
          <a:off x="401990" y="1508760"/>
          <a:ext cx="8305800" cy="4663440"/>
        </p:xfrm>
        <a:graphic>
          <a:graphicData uri="http://schemas.openxmlformats.org/drawingml/2006/table">
            <a:tbl>
              <a:tblPr firstRow="1" bandRow="1">
                <a:tableStyleId>{2D5ABB26-0587-4C30-8999-92F81FD0307C}</a:tableStyleId>
              </a:tblPr>
              <a:tblGrid>
                <a:gridCol w="2768600"/>
                <a:gridCol w="2768600"/>
                <a:gridCol w="2768600"/>
              </a:tblGrid>
              <a:tr h="1549400">
                <a:tc>
                  <a:txBody>
                    <a:bodyPr/>
                    <a:lstStyle/>
                    <a:p>
                      <a:pPr algn="ctr"/>
                      <a:endParaRPr lang="en-US" sz="9600" b="1" i="1" dirty="0" smtClean="0">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180" rtl="0" eaLnBrk="1" latinLnBrk="0" hangingPunct="1">
                        <a:buNone/>
                      </a:pPr>
                      <a:r>
                        <a:rPr lang="en-US" sz="9600" b="1" kern="1200" dirty="0" smtClean="0">
                          <a:solidFill>
                            <a:schemeClr val="bg1">
                              <a:lumMod val="95000"/>
                            </a:schemeClr>
                          </a:solidFill>
                          <a:latin typeface="+mn-lt"/>
                          <a:ea typeface="+mn-ea"/>
                          <a:cs typeface="+mn-cs"/>
                        </a:rPr>
                        <a:t>1</a:t>
                      </a:r>
                      <a:endParaRPr lang="en-US" sz="9600" b="1" kern="1200" dirty="0" smtClean="0">
                        <a:solidFill>
                          <a:srgbClr val="FFCC66"/>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9400">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rgbClr val="FFCC66"/>
                          </a:solidFill>
                          <a:latin typeface="+mn-lt"/>
                          <a:ea typeface="+mn-ea"/>
                          <a:cs typeface="+mn-cs"/>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4320">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effectLst/>
                          <a:latin typeface="+mn-lt"/>
                          <a:ea typeface="+mn-ea"/>
                          <a:cs typeface="+mn-cs"/>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600" b="1" dirty="0" smtClean="0">
                          <a:solidFill>
                            <a:schemeClr val="bg1">
                              <a:lumMod val="95000"/>
                            </a:schemeClr>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Title 12"/>
          <p:cNvSpPr>
            <a:spLocks noGrp="1"/>
          </p:cNvSpPr>
          <p:nvPr>
            <p:ph type="title"/>
          </p:nvPr>
        </p:nvSpPr>
        <p:spPr/>
        <p:txBody>
          <a:bodyPr/>
          <a:lstStyle/>
          <a:p>
            <a:pPr algn="l"/>
            <a:r>
              <a:rPr lang="en-US" sz="4000" dirty="0" smtClean="0"/>
              <a:t>Principles of Road Safety Management</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182283583"/>
              </p:ext>
            </p:extLst>
          </p:nvPr>
        </p:nvGraphicFramePr>
        <p:xfrm>
          <a:off x="401990" y="1524000"/>
          <a:ext cx="8305800" cy="4648200"/>
        </p:xfrm>
        <a:graphic>
          <a:graphicData uri="http://schemas.openxmlformats.org/drawingml/2006/table">
            <a:tbl>
              <a:tblPr firstRow="1" bandRow="1">
                <a:tableStyleId>{2D5ABB26-0587-4C30-8999-92F81FD0307C}</a:tableStyleId>
              </a:tblPr>
              <a:tblGrid>
                <a:gridCol w="2768600"/>
                <a:gridCol w="2768600"/>
                <a:gridCol w="2768600"/>
              </a:tblGrid>
              <a:tr h="1549400">
                <a:tc>
                  <a:txBody>
                    <a:bodyPr/>
                    <a:lstStyle/>
                    <a:p>
                      <a:pPr algn="ctr"/>
                      <a:r>
                        <a:rPr lang="en-US" sz="2400" b="1" i="1" dirty="0" smtClean="0">
                          <a:solidFill>
                            <a:schemeClr val="tx2"/>
                          </a:solidFill>
                        </a:rPr>
                        <a:t>A set of goals and activities to improve P/B safety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None/>
                      </a:pPr>
                      <a:r>
                        <a:rPr lang="en-US" sz="2400" b="1" dirty="0" smtClean="0"/>
                        <a:t>Infrastructure data</a:t>
                      </a:r>
                      <a:endParaRPr lang="en-US" sz="2400" b="1" baseline="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2400" b="1" dirty="0" smtClean="0"/>
                        <a:t>Exposure data</a:t>
                      </a:r>
                      <a:endParaRPr lang="en-US" sz="2400" b="1"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9400">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2400" b="1" dirty="0" smtClean="0"/>
                        <a:t>Data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Hazard Assessment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Countermeasure Selection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9400">
                <a:tc>
                  <a:txBody>
                    <a:bodyPr/>
                    <a:lstStyle/>
                    <a:p>
                      <a:pPr algn="ctr"/>
                      <a:r>
                        <a:rPr lang="en-US" sz="2400" b="1" baseline="0" dirty="0" smtClean="0"/>
                        <a:t>Economic Appraisal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Funding Sources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1" dirty="0" smtClean="0"/>
                    </a:p>
                    <a:p>
                      <a:pPr algn="ctr"/>
                      <a:r>
                        <a:rPr lang="en-US" sz="2400" b="1" dirty="0" smtClean="0"/>
                        <a:t>Institutionalization</a:t>
                      </a:r>
                    </a:p>
                    <a:p>
                      <a:pPr algn="ct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9727832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Hazard Assessment</a:t>
            </a:r>
            <a:endParaRPr lang="en-US" dirty="0"/>
          </a:p>
        </p:txBody>
      </p:sp>
      <p:sp>
        <p:nvSpPr>
          <p:cNvPr id="5" name="Text Placeholder 4"/>
          <p:cNvSpPr>
            <a:spLocks noGrp="1"/>
          </p:cNvSpPr>
          <p:nvPr>
            <p:ph type="body" idx="1"/>
          </p:nvPr>
        </p:nvSpPr>
        <p:spPr/>
        <p:txBody>
          <a:bodyPr/>
          <a:lstStyle/>
          <a:p>
            <a:r>
              <a:rPr lang="en-US" dirty="0" smtClean="0"/>
              <a:t>Spot </a:t>
            </a:r>
            <a:r>
              <a:rPr lang="en-US" dirty="0" smtClean="0"/>
              <a:t>Approach</a:t>
            </a:r>
            <a:endParaRPr lang="en-US" dirty="0"/>
          </a:p>
        </p:txBody>
      </p:sp>
      <p:sp>
        <p:nvSpPr>
          <p:cNvPr id="6" name="Content Placeholder 5"/>
          <p:cNvSpPr>
            <a:spLocks noGrp="1"/>
          </p:cNvSpPr>
          <p:nvPr>
            <p:ph sz="half" idx="2"/>
          </p:nvPr>
        </p:nvSpPr>
        <p:spPr/>
        <p:txBody>
          <a:bodyPr/>
          <a:lstStyle/>
          <a:p>
            <a:pPr marL="0" indent="0">
              <a:buNone/>
            </a:pPr>
            <a:r>
              <a:rPr lang="en-US" dirty="0"/>
              <a:t>Hotspots or High Collision Concentration Locations (HCCL) are road segments with a higher than expected number of crashes, compared to prior experience or a user-defined threshold.</a:t>
            </a:r>
          </a:p>
          <a:p>
            <a:endParaRPr lang="en-US" dirty="0"/>
          </a:p>
        </p:txBody>
      </p:sp>
      <p:sp>
        <p:nvSpPr>
          <p:cNvPr id="7" name="Text Placeholder 6"/>
          <p:cNvSpPr>
            <a:spLocks noGrp="1"/>
          </p:cNvSpPr>
          <p:nvPr>
            <p:ph type="body" sz="quarter" idx="3"/>
          </p:nvPr>
        </p:nvSpPr>
        <p:spPr/>
        <p:txBody>
          <a:bodyPr/>
          <a:lstStyle/>
          <a:p>
            <a:r>
              <a:rPr lang="en-US" dirty="0" smtClean="0"/>
              <a:t>Systemic Approach</a:t>
            </a:r>
            <a:endParaRPr lang="en-US" dirty="0"/>
          </a:p>
        </p:txBody>
      </p:sp>
      <p:sp>
        <p:nvSpPr>
          <p:cNvPr id="8" name="Content Placeholder 7"/>
          <p:cNvSpPr>
            <a:spLocks noGrp="1"/>
          </p:cNvSpPr>
          <p:nvPr>
            <p:ph sz="quarter" idx="4"/>
          </p:nvPr>
        </p:nvSpPr>
        <p:spPr/>
        <p:txBody>
          <a:bodyPr/>
          <a:lstStyle/>
          <a:p>
            <a:pPr marL="0" indent="0">
              <a:buNone/>
            </a:pPr>
            <a:r>
              <a:rPr lang="en-US" dirty="0" smtClean="0"/>
              <a:t>Systemic approach </a:t>
            </a:r>
            <a:r>
              <a:rPr lang="en-US" dirty="0"/>
              <a:t>identifies a set of locations where countermeasures may be installed systemically where roadway facilities share the same unsafe features that are associated with particular crash types.</a:t>
            </a:r>
          </a:p>
          <a:p>
            <a:endParaRPr lang="en-US" dirty="0"/>
          </a:p>
        </p:txBody>
      </p:sp>
    </p:spTree>
    <p:extLst>
      <p:ext uri="{BB962C8B-B14F-4D97-AF65-F5344CB8AC3E}">
        <p14:creationId xmlns:p14="http://schemas.microsoft.com/office/powerpoint/2010/main" val="264351081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Systemic Approach vs. Spot Approach</a:t>
            </a:r>
            <a:endParaRPr lang="en-US" dirty="0"/>
          </a:p>
        </p:txBody>
      </p:sp>
      <p:sp>
        <p:nvSpPr>
          <p:cNvPr id="3" name="Content Placeholder 2"/>
          <p:cNvSpPr>
            <a:spLocks noGrp="1"/>
          </p:cNvSpPr>
          <p:nvPr>
            <p:ph idx="1"/>
          </p:nvPr>
        </p:nvSpPr>
        <p:spPr/>
        <p:txBody>
          <a:bodyPr>
            <a:normAutofit/>
          </a:bodyPr>
          <a:lstStyle/>
          <a:p>
            <a:pPr marL="0" indent="0">
              <a:buNone/>
            </a:pPr>
            <a:r>
              <a:rPr lang="en-US" sz="2800" u="sng" dirty="0" smtClean="0"/>
              <a:t>Benefits</a:t>
            </a:r>
            <a:endParaRPr lang="en-US" sz="2800" u="sng" dirty="0"/>
          </a:p>
          <a:p>
            <a:r>
              <a:rPr lang="en-US" sz="2800" dirty="0"/>
              <a:t>Complement the hotspot approach </a:t>
            </a:r>
          </a:p>
          <a:p>
            <a:r>
              <a:rPr lang="en-US" sz="2800" dirty="0"/>
              <a:t>Reduced data needs</a:t>
            </a:r>
          </a:p>
          <a:p>
            <a:r>
              <a:rPr lang="en-US" sz="2800" dirty="0" smtClean="0"/>
              <a:t>Widespread </a:t>
            </a:r>
            <a:r>
              <a:rPr lang="en-US" sz="2800" dirty="0"/>
              <a:t>effect</a:t>
            </a:r>
          </a:p>
          <a:p>
            <a:r>
              <a:rPr lang="en-US" sz="2800" dirty="0"/>
              <a:t>Crash type prevention</a:t>
            </a:r>
          </a:p>
          <a:p>
            <a:r>
              <a:rPr lang="en-US" sz="2800" dirty="0"/>
              <a:t>Cost‐effectiveness</a:t>
            </a:r>
          </a:p>
          <a:p>
            <a:pPr marL="0" indent="0">
              <a:buNone/>
            </a:pPr>
            <a:r>
              <a:rPr lang="en-US" sz="2800" u="sng" dirty="0" smtClean="0"/>
              <a:t>Drawbacks</a:t>
            </a:r>
            <a:endParaRPr lang="en-US" sz="2800" u="sng" dirty="0"/>
          </a:p>
          <a:p>
            <a:r>
              <a:rPr lang="en-US" sz="2800" dirty="0"/>
              <a:t>Justifying </a:t>
            </a:r>
            <a:r>
              <a:rPr lang="en-US" sz="2800" dirty="0" smtClean="0"/>
              <a:t>blanket improvements </a:t>
            </a:r>
            <a:r>
              <a:rPr lang="en-US" sz="2800" dirty="0"/>
              <a:t>can be </a:t>
            </a:r>
            <a:r>
              <a:rPr lang="en-US" sz="2800" dirty="0" smtClean="0"/>
              <a:t>difficult</a:t>
            </a:r>
            <a:endParaRPr lang="en-US" sz="2800" dirty="0"/>
          </a:p>
        </p:txBody>
      </p:sp>
    </p:spTree>
    <p:extLst>
      <p:ext uri="{BB962C8B-B14F-4D97-AF65-F5344CB8AC3E}">
        <p14:creationId xmlns:p14="http://schemas.microsoft.com/office/powerpoint/2010/main" val="3856307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algn="l" eaLnBrk="1" hangingPunct="1"/>
            <a:r>
              <a:rPr lang="en-US" dirty="0" smtClean="0"/>
              <a:t>Passenger Vehicle Fatalities</a:t>
            </a:r>
            <a:endParaRPr lang="en-US" sz="2800" dirty="0" smtClean="0"/>
          </a:p>
        </p:txBody>
      </p:sp>
      <p:sp>
        <p:nvSpPr>
          <p:cNvPr id="9" name="TextBox 8"/>
          <p:cNvSpPr txBox="1"/>
          <p:nvPr/>
        </p:nvSpPr>
        <p:spPr>
          <a:xfrm>
            <a:off x="122301" y="1521117"/>
            <a:ext cx="1975569" cy="338554"/>
          </a:xfrm>
          <a:prstGeom prst="rect">
            <a:avLst/>
          </a:prstGeom>
          <a:noFill/>
        </p:spPr>
        <p:txBody>
          <a:bodyPr wrap="square" rtlCol="0">
            <a:spAutoFit/>
          </a:bodyPr>
          <a:lstStyle/>
          <a:p>
            <a:r>
              <a:rPr lang="en-US" sz="1600" b="1" u="sng" dirty="0" smtClean="0">
                <a:latin typeface="+mj-lt"/>
              </a:rPr>
              <a:t>Facts and Figures</a:t>
            </a:r>
          </a:p>
        </p:txBody>
      </p:sp>
      <p:sp>
        <p:nvSpPr>
          <p:cNvPr id="18" name="TextBox 17"/>
          <p:cNvSpPr txBox="1"/>
          <p:nvPr/>
        </p:nvSpPr>
        <p:spPr>
          <a:xfrm>
            <a:off x="7086600" y="2514600"/>
            <a:ext cx="1455420" cy="584775"/>
          </a:xfrm>
          <a:prstGeom prst="rect">
            <a:avLst/>
          </a:prstGeom>
          <a:noFill/>
        </p:spPr>
        <p:txBody>
          <a:bodyPr wrap="square" rtlCol="0">
            <a:spAutoFit/>
          </a:bodyPr>
          <a:lstStyle/>
          <a:p>
            <a:r>
              <a:rPr lang="en-US" sz="1600" b="1" u="sng" dirty="0" smtClean="0">
                <a:latin typeface="+mj-lt"/>
              </a:rPr>
              <a:t>2013 Figures</a:t>
            </a:r>
          </a:p>
          <a:p>
            <a:r>
              <a:rPr lang="en-US" sz="1600" dirty="0" smtClean="0">
                <a:latin typeface="+mj-lt"/>
              </a:rPr>
              <a:t>1,611 fatalities</a:t>
            </a: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24600" y="3080656"/>
            <a:ext cx="2743200" cy="293914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a:grpSpLocks noChangeAspect="1"/>
          </p:cNvGrpSpPr>
          <p:nvPr/>
        </p:nvGrpSpPr>
        <p:grpSpPr>
          <a:xfrm>
            <a:off x="52906" y="6492240"/>
            <a:ext cx="1938927" cy="365760"/>
            <a:chOff x="2895600" y="2971801"/>
            <a:chExt cx="2432536" cy="458875"/>
          </a:xfrm>
        </p:grpSpPr>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r="54545" b="28473"/>
            <a:stretch/>
          </p:blipFill>
          <p:spPr>
            <a:xfrm>
              <a:off x="2895600" y="2971801"/>
              <a:ext cx="1143000" cy="457200"/>
            </a:xfrm>
            <a:prstGeom prst="rect">
              <a:avLst/>
            </a:prstGeom>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l="48485" b="28473"/>
            <a:stretch/>
          </p:blipFill>
          <p:spPr>
            <a:xfrm>
              <a:off x="4032736" y="2973476"/>
              <a:ext cx="1295400" cy="457200"/>
            </a:xfrm>
            <a:prstGeom prst="rect">
              <a:avLst/>
            </a:prstGeom>
          </p:spPr>
        </p:pic>
      </p:grpSp>
      <p:pic>
        <p:nvPicPr>
          <p:cNvPr id="5" name="Picture 4"/>
          <p:cNvPicPr>
            <a:picLocks noChangeAspect="1"/>
          </p:cNvPicPr>
          <p:nvPr/>
        </p:nvPicPr>
        <p:blipFill>
          <a:blip r:embed="rId6"/>
          <a:stretch>
            <a:fillRect/>
          </a:stretch>
        </p:blipFill>
        <p:spPr>
          <a:xfrm>
            <a:off x="152400" y="2479994"/>
            <a:ext cx="5486400" cy="3960415"/>
          </a:xfrm>
          <a:prstGeom prst="rect">
            <a:avLst/>
          </a:prstGeom>
        </p:spPr>
      </p:pic>
      <p:sp>
        <p:nvSpPr>
          <p:cNvPr id="25" name="Rectangle 24"/>
          <p:cNvSpPr/>
          <p:nvPr/>
        </p:nvSpPr>
        <p:spPr>
          <a:xfrm>
            <a:off x="2718480" y="6412143"/>
            <a:ext cx="3124200"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latin typeface="Calibri"/>
                <a:cs typeface="Calibri"/>
              </a:rPr>
              <a:t>* Source: Fatality Analysis Reporting System (FARS), NHTSA</a:t>
            </a:r>
            <a:endParaRPr lang="en-US" sz="900" baseline="-25000" dirty="0">
              <a:latin typeface="Calibri"/>
              <a:cs typeface="Calibri"/>
            </a:endParaRPr>
          </a:p>
        </p:txBody>
      </p:sp>
      <p:sp>
        <p:nvSpPr>
          <p:cNvPr id="28" name="TextBox 27"/>
          <p:cNvSpPr txBox="1"/>
          <p:nvPr/>
        </p:nvSpPr>
        <p:spPr>
          <a:xfrm>
            <a:off x="122300" y="1853625"/>
            <a:ext cx="7878700" cy="584776"/>
          </a:xfrm>
          <a:prstGeom prst="rect">
            <a:avLst/>
          </a:prstGeom>
          <a:noFill/>
        </p:spPr>
        <p:txBody>
          <a:bodyPr wrap="square" rtlCol="0">
            <a:spAutoFit/>
          </a:bodyPr>
          <a:lstStyle/>
          <a:p>
            <a:r>
              <a:rPr lang="en-US" sz="1600" dirty="0" smtClean="0">
                <a:latin typeface="+mj-lt"/>
              </a:rPr>
              <a:t>Over </a:t>
            </a:r>
            <a:r>
              <a:rPr lang="en-US" sz="1600" b="1" dirty="0" smtClean="0">
                <a:latin typeface="+mj-lt"/>
              </a:rPr>
              <a:t>21,000 </a:t>
            </a:r>
            <a:r>
              <a:rPr lang="en-US" sz="1600" dirty="0" smtClean="0">
                <a:latin typeface="+mj-lt"/>
              </a:rPr>
              <a:t>passenger vehicle fatalities in the past 10 years.</a:t>
            </a:r>
          </a:p>
          <a:p>
            <a:r>
              <a:rPr lang="en-US" sz="1600" dirty="0">
                <a:latin typeface="+mj-lt"/>
              </a:rPr>
              <a:t>Since 2010 (end of recession) there is a </a:t>
            </a:r>
            <a:r>
              <a:rPr lang="en-US" sz="1600" b="1" dirty="0">
                <a:latin typeface="+mj-lt"/>
              </a:rPr>
              <a:t>1%</a:t>
            </a:r>
            <a:r>
              <a:rPr lang="en-US" sz="1600" dirty="0">
                <a:latin typeface="+mj-lt"/>
              </a:rPr>
              <a:t> increase in passenger vehicle fatalities</a:t>
            </a:r>
          </a:p>
        </p:txBody>
      </p:sp>
      <p:sp>
        <p:nvSpPr>
          <p:cNvPr id="15" name="Rectangle 14"/>
          <p:cNvSpPr/>
          <p:nvPr/>
        </p:nvSpPr>
        <p:spPr>
          <a:xfrm>
            <a:off x="5486400" y="3766551"/>
            <a:ext cx="697927" cy="338554"/>
          </a:xfrm>
          <a:prstGeom prst="rect">
            <a:avLst/>
          </a:prstGeom>
        </p:spPr>
        <p:txBody>
          <a:bodyPr wrap="none">
            <a:spAutoFit/>
          </a:bodyPr>
          <a:lstStyle/>
          <a:p>
            <a:r>
              <a:rPr lang="en-US" sz="1600" b="1" dirty="0" smtClean="0">
                <a:solidFill>
                  <a:srgbClr val="C00000"/>
                </a:solidFill>
              </a:rPr>
              <a:t>10%</a:t>
            </a:r>
            <a:r>
              <a:rPr lang="en-US" sz="1600" dirty="0" smtClean="0">
                <a:solidFill>
                  <a:srgbClr val="C00000"/>
                </a:solidFill>
              </a:rPr>
              <a:t>↑</a:t>
            </a:r>
            <a:endParaRPr lang="en-US" sz="1600" dirty="0">
              <a:solidFill>
                <a:srgbClr val="C00000"/>
              </a:solidFill>
            </a:endParaRPr>
          </a:p>
        </p:txBody>
      </p:sp>
      <p:sp>
        <p:nvSpPr>
          <p:cNvPr id="17" name="Rectangle 16"/>
          <p:cNvSpPr/>
          <p:nvPr/>
        </p:nvSpPr>
        <p:spPr>
          <a:xfrm>
            <a:off x="5638800" y="4690646"/>
            <a:ext cx="583814" cy="338554"/>
          </a:xfrm>
          <a:prstGeom prst="rect">
            <a:avLst/>
          </a:prstGeom>
        </p:spPr>
        <p:txBody>
          <a:bodyPr wrap="none">
            <a:spAutoFit/>
          </a:bodyPr>
          <a:lstStyle/>
          <a:p>
            <a:r>
              <a:rPr lang="en-US" sz="1600" b="1" dirty="0" smtClean="0">
                <a:solidFill>
                  <a:srgbClr val="C00000"/>
                </a:solidFill>
              </a:rPr>
              <a:t>1%</a:t>
            </a:r>
            <a:r>
              <a:rPr lang="en-US" sz="1600" dirty="0" smtClean="0">
                <a:solidFill>
                  <a:srgbClr val="C00000"/>
                </a:solidFill>
              </a:rPr>
              <a:t>↑</a:t>
            </a:r>
            <a:endParaRPr lang="en-US" sz="1600" dirty="0">
              <a:solidFill>
                <a:srgbClr val="C00000"/>
              </a:solidFill>
            </a:endParaRPr>
          </a:p>
        </p:txBody>
      </p:sp>
    </p:spTree>
    <p:extLst>
      <p:ext uri="{BB962C8B-B14F-4D97-AF65-F5344CB8AC3E}">
        <p14:creationId xmlns:p14="http://schemas.microsoft.com/office/powerpoint/2010/main" val="2442104376"/>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smtClean="0"/>
              <a:t>Elements </a:t>
            </a:r>
            <a:r>
              <a:rPr lang="en-US" dirty="0"/>
              <a:t>of HCCL </a:t>
            </a:r>
            <a:r>
              <a:rPr lang="en-US" dirty="0" smtClean="0"/>
              <a:t>Identification</a:t>
            </a:r>
            <a:endParaRPr lang="en-US" dirty="0"/>
          </a:p>
        </p:txBody>
      </p:sp>
      <p:sp>
        <p:nvSpPr>
          <p:cNvPr id="5" name="Rounded Rectangle 4"/>
          <p:cNvSpPr/>
          <p:nvPr/>
        </p:nvSpPr>
        <p:spPr>
          <a:xfrm>
            <a:off x="685800" y="2743200"/>
            <a:ext cx="3733800" cy="685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t>Filtering relevant collisions</a:t>
            </a:r>
            <a:endParaRPr lang="en-US" sz="2000" dirty="0"/>
          </a:p>
        </p:txBody>
      </p:sp>
      <p:sp>
        <p:nvSpPr>
          <p:cNvPr id="6" name="Rounded Rectangle 5"/>
          <p:cNvSpPr/>
          <p:nvPr/>
        </p:nvSpPr>
        <p:spPr>
          <a:xfrm>
            <a:off x="685800" y="4114800"/>
            <a:ext cx="3733800" cy="685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t>Algorithms to identify HCCLs</a:t>
            </a:r>
            <a:endParaRPr lang="en-US" sz="2000" dirty="0"/>
          </a:p>
        </p:txBody>
      </p:sp>
      <p:sp>
        <p:nvSpPr>
          <p:cNvPr id="7" name="Rounded Rectangle 6"/>
          <p:cNvSpPr/>
          <p:nvPr/>
        </p:nvSpPr>
        <p:spPr>
          <a:xfrm>
            <a:off x="685800" y="5486400"/>
            <a:ext cx="3733800" cy="685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t>Generating a list of HCCLs</a:t>
            </a:r>
            <a:endParaRPr lang="en-US" sz="2000" dirty="0"/>
          </a:p>
        </p:txBody>
      </p:sp>
      <p:cxnSp>
        <p:nvCxnSpPr>
          <p:cNvPr id="9" name="Straight Arrow Connector 8"/>
          <p:cNvCxnSpPr>
            <a:stCxn id="5" idx="2"/>
            <a:endCxn id="6" idx="0"/>
          </p:cNvCxnSpPr>
          <p:nvPr/>
        </p:nvCxnSpPr>
        <p:spPr>
          <a:xfrm>
            <a:off x="2552700" y="3429000"/>
            <a:ext cx="0" cy="685800"/>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2" name="Flowchart: Connector 11"/>
          <p:cNvSpPr/>
          <p:nvPr/>
        </p:nvSpPr>
        <p:spPr>
          <a:xfrm>
            <a:off x="685800" y="1524000"/>
            <a:ext cx="3733800" cy="685800"/>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t>Input: Collision Data</a:t>
            </a:r>
            <a:endParaRPr lang="en-US" sz="2000" dirty="0"/>
          </a:p>
        </p:txBody>
      </p:sp>
      <p:cxnSp>
        <p:nvCxnSpPr>
          <p:cNvPr id="15" name="Straight Arrow Connector 14"/>
          <p:cNvCxnSpPr>
            <a:stCxn id="6" idx="2"/>
            <a:endCxn id="7" idx="0"/>
          </p:cNvCxnSpPr>
          <p:nvPr/>
        </p:nvCxnSpPr>
        <p:spPr>
          <a:xfrm>
            <a:off x="2552700" y="4800600"/>
            <a:ext cx="0" cy="685800"/>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0" name="Straight Arrow Connector 19"/>
          <p:cNvCxnSpPr>
            <a:stCxn id="12" idx="4"/>
          </p:cNvCxnSpPr>
          <p:nvPr/>
        </p:nvCxnSpPr>
        <p:spPr>
          <a:xfrm>
            <a:off x="2552700" y="2209800"/>
            <a:ext cx="0" cy="533400"/>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6400800" y="1718846"/>
            <a:ext cx="2286000" cy="338554"/>
          </a:xfrm>
          <a:prstGeom prst="rect">
            <a:avLst/>
          </a:prstGeom>
          <a:noFill/>
          <a:ln>
            <a:solidFill>
              <a:schemeClr val="tx1"/>
            </a:solidFill>
          </a:ln>
        </p:spPr>
        <p:txBody>
          <a:bodyPr wrap="square" rtlCol="0">
            <a:spAutoFit/>
          </a:bodyPr>
          <a:lstStyle/>
          <a:p>
            <a:pPr algn="ctr"/>
            <a:r>
              <a:rPr lang="en-US" sz="1600" dirty="0" smtClean="0"/>
              <a:t>TSAR Files</a:t>
            </a:r>
            <a:endParaRPr lang="en-US" sz="1600" dirty="0"/>
          </a:p>
        </p:txBody>
      </p:sp>
      <p:sp>
        <p:nvSpPr>
          <p:cNvPr id="22" name="TextBox 21"/>
          <p:cNvSpPr txBox="1"/>
          <p:nvPr/>
        </p:nvSpPr>
        <p:spPr>
          <a:xfrm>
            <a:off x="6172200" y="2768025"/>
            <a:ext cx="2819400" cy="584775"/>
          </a:xfrm>
          <a:prstGeom prst="rect">
            <a:avLst/>
          </a:prstGeom>
          <a:noFill/>
          <a:ln>
            <a:solidFill>
              <a:schemeClr val="tx1"/>
            </a:solidFill>
          </a:ln>
        </p:spPr>
        <p:txBody>
          <a:bodyPr wrap="square" rtlCol="0">
            <a:spAutoFit/>
          </a:bodyPr>
          <a:lstStyle/>
          <a:p>
            <a:pPr algn="ctr"/>
            <a:r>
              <a:rPr lang="en-US" sz="1600" dirty="0" smtClean="0"/>
              <a:t>Location types, party </a:t>
            </a:r>
            <a:r>
              <a:rPr lang="en-US" sz="1600" dirty="0"/>
              <a:t>t</a:t>
            </a:r>
            <a:r>
              <a:rPr lang="en-US" sz="1600" dirty="0" smtClean="0"/>
              <a:t>ypes, years, etc.</a:t>
            </a:r>
            <a:endParaRPr lang="en-US" sz="1600" dirty="0"/>
          </a:p>
        </p:txBody>
      </p:sp>
      <p:sp>
        <p:nvSpPr>
          <p:cNvPr id="23" name="TextBox 22"/>
          <p:cNvSpPr txBox="1"/>
          <p:nvPr/>
        </p:nvSpPr>
        <p:spPr>
          <a:xfrm>
            <a:off x="6172200" y="4045803"/>
            <a:ext cx="2895600" cy="830997"/>
          </a:xfrm>
          <a:prstGeom prst="rect">
            <a:avLst/>
          </a:prstGeom>
          <a:noFill/>
          <a:ln>
            <a:solidFill>
              <a:schemeClr val="tx1"/>
            </a:solidFill>
          </a:ln>
        </p:spPr>
        <p:txBody>
          <a:bodyPr wrap="square" rtlCol="0">
            <a:spAutoFit/>
          </a:bodyPr>
          <a:lstStyle/>
          <a:p>
            <a:pPr algn="ctr"/>
            <a:r>
              <a:rPr lang="en-US" sz="1600" dirty="0" smtClean="0"/>
              <a:t>Selection criteria: </a:t>
            </a:r>
          </a:p>
          <a:p>
            <a:pPr algn="ctr"/>
            <a:r>
              <a:rPr lang="en-US" sz="1600" dirty="0" smtClean="0"/>
              <a:t>maximum window length, minimum number of collisions</a:t>
            </a:r>
            <a:endParaRPr lang="en-US" sz="1600" dirty="0"/>
          </a:p>
        </p:txBody>
      </p:sp>
      <p:sp>
        <p:nvSpPr>
          <p:cNvPr id="24" name="TextBox 23"/>
          <p:cNvSpPr txBox="1"/>
          <p:nvPr/>
        </p:nvSpPr>
        <p:spPr>
          <a:xfrm>
            <a:off x="6172200" y="5334000"/>
            <a:ext cx="2895600" cy="1077218"/>
          </a:xfrm>
          <a:prstGeom prst="rect">
            <a:avLst/>
          </a:prstGeom>
          <a:noFill/>
          <a:ln>
            <a:solidFill>
              <a:schemeClr val="tx1"/>
            </a:solidFill>
          </a:ln>
        </p:spPr>
        <p:txBody>
          <a:bodyPr wrap="square" rtlCol="0">
            <a:spAutoFit/>
          </a:bodyPr>
          <a:lstStyle/>
          <a:p>
            <a:pPr algn="ctr"/>
            <a:r>
              <a:rPr lang="en-US" sz="1600" dirty="0" smtClean="0"/>
              <a:t>Starting and ending </a:t>
            </a:r>
            <a:r>
              <a:rPr lang="en-US" sz="1600" dirty="0" err="1" smtClean="0"/>
              <a:t>postmiles</a:t>
            </a:r>
            <a:r>
              <a:rPr lang="en-US" sz="1600" dirty="0" smtClean="0"/>
              <a:t>, total number of collisions, other supplementary information</a:t>
            </a:r>
            <a:endParaRPr lang="en-US" sz="1600" dirty="0"/>
          </a:p>
        </p:txBody>
      </p:sp>
      <p:cxnSp>
        <p:nvCxnSpPr>
          <p:cNvPr id="26" name="Straight Arrow Connector 25"/>
          <p:cNvCxnSpPr/>
          <p:nvPr/>
        </p:nvCxnSpPr>
        <p:spPr>
          <a:xfrm flipH="1">
            <a:off x="4495800" y="1888123"/>
            <a:ext cx="1828800"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4495800" y="3048000"/>
            <a:ext cx="1600200" cy="1241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4495800" y="4407187"/>
            <a:ext cx="1600200" cy="1241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4495800" y="5829300"/>
            <a:ext cx="1600200" cy="1241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57200" y="2514600"/>
            <a:ext cx="4191000" cy="3896618"/>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4876800" y="2057400"/>
            <a:ext cx="4191000" cy="646331"/>
          </a:xfrm>
          <a:prstGeom prst="rect">
            <a:avLst/>
          </a:prstGeom>
          <a:noFill/>
        </p:spPr>
        <p:txBody>
          <a:bodyPr wrap="square" rtlCol="0">
            <a:spAutoFit/>
          </a:bodyPr>
          <a:lstStyle/>
          <a:p>
            <a:r>
              <a:rPr lang="en-US" dirty="0" smtClean="0"/>
              <a:t>Pedestrian Safety Monitoring Report (PSMR) Tool</a:t>
            </a:r>
            <a:endParaRPr lang="en-US" dirty="0"/>
          </a:p>
        </p:txBody>
      </p:sp>
    </p:spTree>
    <p:extLst>
      <p:ext uri="{BB962C8B-B14F-4D97-AF65-F5344CB8AC3E}">
        <p14:creationId xmlns:p14="http://schemas.microsoft.com/office/powerpoint/2010/main" val="29137407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2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2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23"/>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30"/>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4"/>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mph" presetSubtype="1" nodeType="clickEffect">
                                  <p:stCondLst>
                                    <p:cond delay="0"/>
                                  </p:stCondLst>
                                  <p:childTnLst>
                                    <p:set>
                                      <p:cBhvr>
                                        <p:cTn id="70" dur="indefinite"/>
                                        <p:tgtEl>
                                          <p:spTgt spid="6"/>
                                        </p:tgtEl>
                                        <p:attrNameLst>
                                          <p:attrName>fillcolor</p:attrName>
                                        </p:attrNameLst>
                                      </p:cBhvr>
                                      <p:to>
                                        <p:clrVal>
                                          <a:srgbClr val="F83E3E"/>
                                        </p:clrVal>
                                      </p:to>
                                    </p:set>
                                    <p:set>
                                      <p:cBhvr>
                                        <p:cTn id="71" dur="indefinite"/>
                                        <p:tgtEl>
                                          <p:spTgt spid="6"/>
                                        </p:tgtEl>
                                        <p:attrNameLst>
                                          <p:attrName>fill.type</p:attrName>
                                        </p:attrNameLst>
                                      </p:cBhvr>
                                      <p:to>
                                        <p:strVal val="solid"/>
                                      </p:to>
                                    </p:set>
                                    <p:set>
                                      <p:cBhvr>
                                        <p:cTn id="72" dur="indefinite"/>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1" grpId="0" animBg="1"/>
      <p:bldP spid="21" grpId="1" animBg="1"/>
      <p:bldP spid="22" grpId="0" animBg="1"/>
      <p:bldP spid="22" grpId="1" animBg="1"/>
      <p:bldP spid="23" grpId="0" animBg="1"/>
      <p:bldP spid="23" grpId="1" animBg="1"/>
      <p:bldP spid="24" grpId="0" animBg="1"/>
      <p:bldP spid="24" grpId="1" animBg="1"/>
      <p:bldP spid="31" grpId="0" animBg="1"/>
      <p:bldP spid="3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74320" y="3863255"/>
            <a:ext cx="6583680" cy="0"/>
          </a:xfrm>
          <a:prstGeom prst="line">
            <a:avLst/>
          </a:prstGeom>
          <a:ln w="1270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381000" y="3710855"/>
            <a:ext cx="274320" cy="27432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1</a:t>
            </a:r>
            <a:endParaRPr lang="en-US" sz="1700" dirty="0"/>
          </a:p>
        </p:txBody>
      </p:sp>
      <p:sp>
        <p:nvSpPr>
          <p:cNvPr id="7" name="Oval 6"/>
          <p:cNvSpPr/>
          <p:nvPr/>
        </p:nvSpPr>
        <p:spPr>
          <a:xfrm>
            <a:off x="907473" y="3710855"/>
            <a:ext cx="274320" cy="27432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2</a:t>
            </a:r>
            <a:endParaRPr lang="en-US" sz="1700" dirty="0"/>
          </a:p>
        </p:txBody>
      </p:sp>
      <p:sp>
        <p:nvSpPr>
          <p:cNvPr id="8" name="Oval 7"/>
          <p:cNvSpPr/>
          <p:nvPr/>
        </p:nvSpPr>
        <p:spPr>
          <a:xfrm>
            <a:off x="1844040" y="3710855"/>
            <a:ext cx="274320" cy="27432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3</a:t>
            </a:r>
            <a:endParaRPr lang="en-US" sz="1700" dirty="0"/>
          </a:p>
        </p:txBody>
      </p:sp>
      <p:sp>
        <p:nvSpPr>
          <p:cNvPr id="9" name="Oval 8"/>
          <p:cNvSpPr/>
          <p:nvPr/>
        </p:nvSpPr>
        <p:spPr>
          <a:xfrm>
            <a:off x="2865120" y="3710855"/>
            <a:ext cx="274320" cy="27432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5</a:t>
            </a:r>
            <a:endParaRPr lang="en-US" sz="1700" dirty="0"/>
          </a:p>
        </p:txBody>
      </p:sp>
      <p:sp>
        <p:nvSpPr>
          <p:cNvPr id="14" name="Oval 13"/>
          <p:cNvSpPr/>
          <p:nvPr/>
        </p:nvSpPr>
        <p:spPr>
          <a:xfrm>
            <a:off x="2179320" y="3710855"/>
            <a:ext cx="274320" cy="27432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4</a:t>
            </a:r>
            <a:endParaRPr lang="en-US" sz="1700" dirty="0"/>
          </a:p>
        </p:txBody>
      </p:sp>
      <p:sp>
        <p:nvSpPr>
          <p:cNvPr id="15" name="Oval 14"/>
          <p:cNvSpPr/>
          <p:nvPr/>
        </p:nvSpPr>
        <p:spPr>
          <a:xfrm>
            <a:off x="3246120" y="3726095"/>
            <a:ext cx="274320" cy="2743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6</a:t>
            </a:r>
            <a:endParaRPr lang="en-US" sz="1700" dirty="0"/>
          </a:p>
        </p:txBody>
      </p:sp>
      <p:cxnSp>
        <p:nvCxnSpPr>
          <p:cNvPr id="32" name="Straight Connector 31"/>
          <p:cNvCxnSpPr/>
          <p:nvPr/>
        </p:nvCxnSpPr>
        <p:spPr>
          <a:xfrm>
            <a:off x="243840" y="5345668"/>
            <a:ext cx="7284720" cy="0"/>
          </a:xfrm>
          <a:prstGeom prst="line">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43840" y="526946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539240" y="526946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834640" y="526946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130040" y="526946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425440" y="526946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720840" y="526946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91440" y="5421868"/>
            <a:ext cx="365760" cy="338554"/>
          </a:xfrm>
          <a:prstGeom prst="rect">
            <a:avLst/>
          </a:prstGeom>
          <a:noFill/>
        </p:spPr>
        <p:txBody>
          <a:bodyPr wrap="square" rtlCol="0">
            <a:spAutoFit/>
          </a:bodyPr>
          <a:lstStyle/>
          <a:p>
            <a:pPr algn="ctr"/>
            <a:r>
              <a:rPr lang="en-US" sz="1600" dirty="0" smtClean="0"/>
              <a:t>0</a:t>
            </a:r>
            <a:endParaRPr lang="en-US" sz="1600" dirty="0"/>
          </a:p>
        </p:txBody>
      </p:sp>
      <p:sp>
        <p:nvSpPr>
          <p:cNvPr id="43" name="TextBox 42"/>
          <p:cNvSpPr txBox="1"/>
          <p:nvPr/>
        </p:nvSpPr>
        <p:spPr>
          <a:xfrm>
            <a:off x="1310640" y="5421868"/>
            <a:ext cx="518160" cy="338554"/>
          </a:xfrm>
          <a:prstGeom prst="rect">
            <a:avLst/>
          </a:prstGeom>
          <a:noFill/>
        </p:spPr>
        <p:txBody>
          <a:bodyPr wrap="square" rtlCol="0">
            <a:spAutoFit/>
          </a:bodyPr>
          <a:lstStyle/>
          <a:p>
            <a:pPr algn="ctr"/>
            <a:r>
              <a:rPr lang="en-US" sz="1600" dirty="0" smtClean="0"/>
              <a:t>0.2</a:t>
            </a:r>
            <a:endParaRPr lang="en-US" sz="1600" dirty="0"/>
          </a:p>
        </p:txBody>
      </p:sp>
      <p:sp>
        <p:nvSpPr>
          <p:cNvPr id="44" name="TextBox 43"/>
          <p:cNvSpPr txBox="1"/>
          <p:nvPr/>
        </p:nvSpPr>
        <p:spPr>
          <a:xfrm>
            <a:off x="2545080" y="5421868"/>
            <a:ext cx="518160" cy="338554"/>
          </a:xfrm>
          <a:prstGeom prst="rect">
            <a:avLst/>
          </a:prstGeom>
          <a:noFill/>
        </p:spPr>
        <p:txBody>
          <a:bodyPr wrap="square" rtlCol="0">
            <a:spAutoFit/>
          </a:bodyPr>
          <a:lstStyle/>
          <a:p>
            <a:pPr algn="ctr"/>
            <a:r>
              <a:rPr lang="en-US" sz="1600" dirty="0" smtClean="0"/>
              <a:t>0.4</a:t>
            </a:r>
            <a:endParaRPr lang="en-US" sz="1600" dirty="0"/>
          </a:p>
        </p:txBody>
      </p:sp>
      <p:sp>
        <p:nvSpPr>
          <p:cNvPr id="45" name="TextBox 44"/>
          <p:cNvSpPr txBox="1"/>
          <p:nvPr/>
        </p:nvSpPr>
        <p:spPr>
          <a:xfrm>
            <a:off x="3916680" y="5388114"/>
            <a:ext cx="518160" cy="338554"/>
          </a:xfrm>
          <a:prstGeom prst="rect">
            <a:avLst/>
          </a:prstGeom>
          <a:noFill/>
        </p:spPr>
        <p:txBody>
          <a:bodyPr wrap="square" rtlCol="0">
            <a:spAutoFit/>
          </a:bodyPr>
          <a:lstStyle/>
          <a:p>
            <a:pPr algn="ctr"/>
            <a:r>
              <a:rPr lang="en-US" sz="1600" dirty="0" smtClean="0"/>
              <a:t>0.6</a:t>
            </a:r>
            <a:endParaRPr lang="en-US" sz="1600" dirty="0"/>
          </a:p>
        </p:txBody>
      </p:sp>
      <p:sp>
        <p:nvSpPr>
          <p:cNvPr id="46" name="TextBox 45"/>
          <p:cNvSpPr txBox="1"/>
          <p:nvPr/>
        </p:nvSpPr>
        <p:spPr>
          <a:xfrm>
            <a:off x="5135880" y="5388114"/>
            <a:ext cx="518160" cy="338554"/>
          </a:xfrm>
          <a:prstGeom prst="rect">
            <a:avLst/>
          </a:prstGeom>
          <a:noFill/>
        </p:spPr>
        <p:txBody>
          <a:bodyPr wrap="square" rtlCol="0">
            <a:spAutoFit/>
          </a:bodyPr>
          <a:lstStyle/>
          <a:p>
            <a:pPr algn="ctr"/>
            <a:r>
              <a:rPr lang="en-US" sz="1600" dirty="0" smtClean="0"/>
              <a:t>0.8</a:t>
            </a:r>
            <a:endParaRPr lang="en-US" sz="1600" dirty="0"/>
          </a:p>
        </p:txBody>
      </p:sp>
      <p:sp>
        <p:nvSpPr>
          <p:cNvPr id="47" name="TextBox 46"/>
          <p:cNvSpPr txBox="1"/>
          <p:nvPr/>
        </p:nvSpPr>
        <p:spPr>
          <a:xfrm>
            <a:off x="6492240" y="5388114"/>
            <a:ext cx="518160" cy="338554"/>
          </a:xfrm>
          <a:prstGeom prst="rect">
            <a:avLst/>
          </a:prstGeom>
          <a:noFill/>
        </p:spPr>
        <p:txBody>
          <a:bodyPr wrap="square" rtlCol="0">
            <a:spAutoFit/>
          </a:bodyPr>
          <a:lstStyle/>
          <a:p>
            <a:pPr algn="ctr"/>
            <a:r>
              <a:rPr lang="en-US" sz="1600" dirty="0" smtClean="0"/>
              <a:t>1.0</a:t>
            </a:r>
            <a:endParaRPr lang="en-US" sz="1600" dirty="0"/>
          </a:p>
        </p:txBody>
      </p:sp>
      <p:sp>
        <p:nvSpPr>
          <p:cNvPr id="10" name="Oval 9"/>
          <p:cNvSpPr/>
          <p:nvPr/>
        </p:nvSpPr>
        <p:spPr>
          <a:xfrm>
            <a:off x="4953000" y="3558455"/>
            <a:ext cx="274320" cy="27432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7</a:t>
            </a:r>
            <a:endParaRPr lang="en-US" sz="1700" dirty="0"/>
          </a:p>
        </p:txBody>
      </p:sp>
      <p:sp>
        <p:nvSpPr>
          <p:cNvPr id="11" name="Oval 10"/>
          <p:cNvSpPr/>
          <p:nvPr/>
        </p:nvSpPr>
        <p:spPr>
          <a:xfrm>
            <a:off x="4953000" y="4244255"/>
            <a:ext cx="274320" cy="27432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9</a:t>
            </a:r>
            <a:endParaRPr lang="en-US" sz="1700" dirty="0"/>
          </a:p>
        </p:txBody>
      </p:sp>
      <p:sp>
        <p:nvSpPr>
          <p:cNvPr id="23" name="Oval 22"/>
          <p:cNvSpPr/>
          <p:nvPr/>
        </p:nvSpPr>
        <p:spPr>
          <a:xfrm>
            <a:off x="4953000" y="3893735"/>
            <a:ext cx="274320" cy="27432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8</a:t>
            </a:r>
            <a:endParaRPr lang="en-US" sz="1700" dirty="0"/>
          </a:p>
        </p:txBody>
      </p:sp>
      <p:sp>
        <p:nvSpPr>
          <p:cNvPr id="69" name="TextBox 68"/>
          <p:cNvSpPr txBox="1"/>
          <p:nvPr/>
        </p:nvSpPr>
        <p:spPr>
          <a:xfrm>
            <a:off x="1630680" y="5650468"/>
            <a:ext cx="3642360" cy="369332"/>
          </a:xfrm>
          <a:prstGeom prst="rect">
            <a:avLst/>
          </a:prstGeom>
          <a:noFill/>
        </p:spPr>
        <p:txBody>
          <a:bodyPr wrap="square" rtlCol="0">
            <a:spAutoFit/>
          </a:bodyPr>
          <a:lstStyle/>
          <a:p>
            <a:pPr algn="ctr"/>
            <a:r>
              <a:rPr lang="en-US" dirty="0" err="1" smtClean="0"/>
              <a:t>Postmile</a:t>
            </a:r>
            <a:endParaRPr lang="en-US" dirty="0" smtClean="0"/>
          </a:p>
        </p:txBody>
      </p:sp>
      <p:sp>
        <p:nvSpPr>
          <p:cNvPr id="2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1">
                    <a:lumMod val="50000"/>
                  </a:schemeClr>
                </a:solidFill>
              </a:rPr>
              <a:t>Illustrative Example</a:t>
            </a:r>
            <a:endParaRPr lang="en-US" dirty="0">
              <a:solidFill>
                <a:schemeClr val="accent1">
                  <a:lumMod val="50000"/>
                </a:schemeClr>
              </a:solidFill>
            </a:endParaRPr>
          </a:p>
        </p:txBody>
      </p:sp>
      <p:cxnSp>
        <p:nvCxnSpPr>
          <p:cNvPr id="3" name="Straight Arrow Connector 2"/>
          <p:cNvCxnSpPr/>
          <p:nvPr/>
        </p:nvCxnSpPr>
        <p:spPr>
          <a:xfrm flipH="1">
            <a:off x="6477000" y="2536435"/>
            <a:ext cx="914400" cy="1197365"/>
          </a:xfrm>
          <a:prstGeom prst="straightConnector1">
            <a:avLst/>
          </a:prstGeom>
          <a:ln>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679896" y="2233986"/>
            <a:ext cx="2006903" cy="369332"/>
          </a:xfrm>
          <a:prstGeom prst="rect">
            <a:avLst/>
          </a:prstGeom>
          <a:noFill/>
        </p:spPr>
        <p:txBody>
          <a:bodyPr wrap="square" rtlCol="0">
            <a:spAutoFit/>
          </a:bodyPr>
          <a:lstStyle/>
          <a:p>
            <a:r>
              <a:rPr lang="en-US" dirty="0" smtClean="0"/>
              <a:t>Road network</a:t>
            </a:r>
            <a:endParaRPr lang="en-US" dirty="0"/>
          </a:p>
        </p:txBody>
      </p:sp>
      <p:cxnSp>
        <p:nvCxnSpPr>
          <p:cNvPr id="30" name="Straight Arrow Connector 29"/>
          <p:cNvCxnSpPr/>
          <p:nvPr/>
        </p:nvCxnSpPr>
        <p:spPr>
          <a:xfrm flipH="1">
            <a:off x="574343" y="2687989"/>
            <a:ext cx="838200" cy="975360"/>
          </a:xfrm>
          <a:prstGeom prst="straightConnector1">
            <a:avLst/>
          </a:prstGeom>
          <a:ln>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219200" y="2274723"/>
            <a:ext cx="3124200" cy="369332"/>
          </a:xfrm>
          <a:prstGeom prst="rect">
            <a:avLst/>
          </a:prstGeom>
          <a:noFill/>
        </p:spPr>
        <p:txBody>
          <a:bodyPr wrap="square" rtlCol="0">
            <a:spAutoFit/>
          </a:bodyPr>
          <a:lstStyle/>
          <a:p>
            <a:r>
              <a:rPr lang="en-US" dirty="0" smtClean="0"/>
              <a:t>Individual Crash Locations</a:t>
            </a:r>
            <a:endParaRPr lang="en-US" dirty="0"/>
          </a:p>
        </p:txBody>
      </p:sp>
      <p:sp>
        <p:nvSpPr>
          <p:cNvPr id="33" name="TextBox 32"/>
          <p:cNvSpPr txBox="1"/>
          <p:nvPr/>
        </p:nvSpPr>
        <p:spPr>
          <a:xfrm>
            <a:off x="1965960" y="1600200"/>
            <a:ext cx="3977640" cy="584775"/>
          </a:xfrm>
          <a:prstGeom prst="rect">
            <a:avLst/>
          </a:prstGeom>
          <a:noFill/>
          <a:ln>
            <a:solidFill>
              <a:schemeClr val="tx1"/>
            </a:solidFill>
          </a:ln>
        </p:spPr>
        <p:txBody>
          <a:bodyPr wrap="square" rtlCol="0">
            <a:spAutoFit/>
          </a:bodyPr>
          <a:lstStyle/>
          <a:p>
            <a:pPr algn="ctr"/>
            <a:r>
              <a:rPr lang="en-US" sz="1600" dirty="0" smtClean="0"/>
              <a:t>Maximum window length (w): 0.1 miles</a:t>
            </a:r>
          </a:p>
          <a:p>
            <a:pPr algn="ctr"/>
            <a:r>
              <a:rPr lang="en-US" sz="1600" dirty="0" smtClean="0"/>
              <a:t>Minimum crash threshold </a:t>
            </a:r>
            <a:r>
              <a:rPr lang="en-US" sz="1600" dirty="0"/>
              <a:t>(</a:t>
            </a:r>
            <a:r>
              <a:rPr lang="en-US" sz="1600" dirty="0" err="1"/>
              <a:t>n</a:t>
            </a:r>
            <a:r>
              <a:rPr lang="en-US" sz="1600" baseline="-25000" dirty="0" err="1"/>
              <a:t>min</a:t>
            </a:r>
            <a:r>
              <a:rPr lang="en-US" sz="1600" dirty="0"/>
              <a:t>)</a:t>
            </a:r>
            <a:r>
              <a:rPr lang="en-US" sz="1600" dirty="0" smtClean="0"/>
              <a:t>: 2</a:t>
            </a:r>
            <a:endParaRPr lang="en-US" sz="1600" dirty="0"/>
          </a:p>
        </p:txBody>
      </p:sp>
      <p:sp>
        <p:nvSpPr>
          <p:cNvPr id="39" name="Oval 38"/>
          <p:cNvSpPr/>
          <p:nvPr/>
        </p:nvSpPr>
        <p:spPr>
          <a:xfrm>
            <a:off x="5721927" y="3936864"/>
            <a:ext cx="274320" cy="27432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wrap="none" rtlCol="0" anchor="ctr"/>
          <a:lstStyle/>
          <a:p>
            <a:pPr algn="ctr"/>
            <a:r>
              <a:rPr lang="en-US" sz="1700" dirty="0" smtClean="0"/>
              <a:t>11</a:t>
            </a:r>
            <a:endParaRPr lang="en-US" sz="1700" dirty="0"/>
          </a:p>
        </p:txBody>
      </p:sp>
      <p:sp>
        <p:nvSpPr>
          <p:cNvPr id="48" name="Oval 47"/>
          <p:cNvSpPr/>
          <p:nvPr/>
        </p:nvSpPr>
        <p:spPr>
          <a:xfrm>
            <a:off x="5715000" y="3611880"/>
            <a:ext cx="274320" cy="27432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wrap="none" rtlCol="0" anchor="ctr"/>
          <a:lstStyle/>
          <a:p>
            <a:pPr algn="ctr"/>
            <a:r>
              <a:rPr lang="en-US" sz="1700" dirty="0" smtClean="0"/>
              <a:t>10</a:t>
            </a:r>
            <a:endParaRPr lang="en-US" sz="1700" dirty="0"/>
          </a:p>
        </p:txBody>
      </p:sp>
    </p:spTree>
    <p:extLst>
      <p:ext uri="{BB962C8B-B14F-4D97-AF65-F5344CB8AC3E}">
        <p14:creationId xmlns:p14="http://schemas.microsoft.com/office/powerpoint/2010/main" val="30836626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 name="Straight Connector 173"/>
          <p:cNvCxnSpPr/>
          <p:nvPr/>
        </p:nvCxnSpPr>
        <p:spPr>
          <a:xfrm>
            <a:off x="228600" y="3852148"/>
            <a:ext cx="6583680" cy="0"/>
          </a:xfrm>
          <a:prstGeom prst="line">
            <a:avLst/>
          </a:prstGeom>
          <a:ln w="1270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5410200" y="3733800"/>
            <a:ext cx="1295400" cy="274795"/>
            <a:chOff x="3771331" y="4983480"/>
            <a:chExt cx="1325880" cy="274320"/>
          </a:xfrm>
        </p:grpSpPr>
        <p:cxnSp>
          <p:nvCxnSpPr>
            <p:cNvPr id="67" name="Straight Connector 66"/>
            <p:cNvCxnSpPr/>
            <p:nvPr/>
          </p:nvCxnSpPr>
          <p:spPr>
            <a:xfrm>
              <a:off x="3771331" y="5105400"/>
              <a:ext cx="1325880"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771331" y="498348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097211" y="498348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1516380" y="3731173"/>
            <a:ext cx="1295400" cy="274795"/>
            <a:chOff x="3771331" y="4983480"/>
            <a:chExt cx="1325880" cy="274320"/>
          </a:xfrm>
        </p:grpSpPr>
        <p:cxnSp>
          <p:nvCxnSpPr>
            <p:cNvPr id="86" name="Straight Connector 85"/>
            <p:cNvCxnSpPr/>
            <p:nvPr/>
          </p:nvCxnSpPr>
          <p:spPr>
            <a:xfrm>
              <a:off x="3771331" y="5105400"/>
              <a:ext cx="1325880"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771331" y="498348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097211" y="498348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9" name="Group 88"/>
          <p:cNvGrpSpPr/>
          <p:nvPr/>
        </p:nvGrpSpPr>
        <p:grpSpPr>
          <a:xfrm>
            <a:off x="2819400" y="3733800"/>
            <a:ext cx="1295400" cy="274795"/>
            <a:chOff x="3771331" y="4983480"/>
            <a:chExt cx="1325880" cy="274320"/>
          </a:xfrm>
        </p:grpSpPr>
        <p:cxnSp>
          <p:nvCxnSpPr>
            <p:cNvPr id="90" name="Straight Connector 89"/>
            <p:cNvCxnSpPr/>
            <p:nvPr/>
          </p:nvCxnSpPr>
          <p:spPr>
            <a:xfrm>
              <a:off x="3771331" y="5105400"/>
              <a:ext cx="1325880"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771331" y="498348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5097211" y="498348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4114800" y="3733800"/>
            <a:ext cx="1295400" cy="274795"/>
            <a:chOff x="3771331" y="4983480"/>
            <a:chExt cx="1325880" cy="274320"/>
          </a:xfrm>
        </p:grpSpPr>
        <p:cxnSp>
          <p:nvCxnSpPr>
            <p:cNvPr id="94" name="Straight Connector 93"/>
            <p:cNvCxnSpPr/>
            <p:nvPr/>
          </p:nvCxnSpPr>
          <p:spPr>
            <a:xfrm>
              <a:off x="3771331" y="5105400"/>
              <a:ext cx="1325880"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771331" y="498348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5097211" y="498348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a:off x="228600" y="3733800"/>
            <a:ext cx="1295400" cy="274795"/>
            <a:chOff x="3771331" y="4983480"/>
            <a:chExt cx="1325880" cy="274320"/>
          </a:xfrm>
        </p:grpSpPr>
        <p:cxnSp>
          <p:nvCxnSpPr>
            <p:cNvPr id="98" name="Straight Connector 97"/>
            <p:cNvCxnSpPr/>
            <p:nvPr/>
          </p:nvCxnSpPr>
          <p:spPr>
            <a:xfrm>
              <a:off x="3771331" y="5105400"/>
              <a:ext cx="1325880"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771331" y="498348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5097211" y="498348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a:xfrm>
            <a:off x="228600" y="5345668"/>
            <a:ext cx="7284720" cy="0"/>
          </a:xfrm>
          <a:prstGeom prst="line">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28600" y="526946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524000" y="526946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819400" y="526946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114800" y="526946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410200" y="526946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705600" y="526946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6200" y="5421868"/>
            <a:ext cx="365760" cy="338554"/>
          </a:xfrm>
          <a:prstGeom prst="rect">
            <a:avLst/>
          </a:prstGeom>
          <a:noFill/>
        </p:spPr>
        <p:txBody>
          <a:bodyPr wrap="square" rtlCol="0">
            <a:spAutoFit/>
          </a:bodyPr>
          <a:lstStyle/>
          <a:p>
            <a:pPr algn="ctr"/>
            <a:r>
              <a:rPr lang="en-US" sz="1600" dirty="0" smtClean="0"/>
              <a:t>0</a:t>
            </a:r>
            <a:endParaRPr lang="en-US" sz="1600" dirty="0"/>
          </a:p>
        </p:txBody>
      </p:sp>
      <p:sp>
        <p:nvSpPr>
          <p:cNvPr id="43" name="TextBox 42"/>
          <p:cNvSpPr txBox="1"/>
          <p:nvPr/>
        </p:nvSpPr>
        <p:spPr>
          <a:xfrm>
            <a:off x="1295400" y="5421868"/>
            <a:ext cx="518160" cy="338554"/>
          </a:xfrm>
          <a:prstGeom prst="rect">
            <a:avLst/>
          </a:prstGeom>
          <a:noFill/>
        </p:spPr>
        <p:txBody>
          <a:bodyPr wrap="square" rtlCol="0">
            <a:spAutoFit/>
          </a:bodyPr>
          <a:lstStyle/>
          <a:p>
            <a:pPr algn="ctr"/>
            <a:r>
              <a:rPr lang="en-US" sz="1600" dirty="0" smtClean="0"/>
              <a:t>0.2</a:t>
            </a:r>
            <a:endParaRPr lang="en-US" sz="1600" dirty="0"/>
          </a:p>
        </p:txBody>
      </p:sp>
      <p:sp>
        <p:nvSpPr>
          <p:cNvPr id="44" name="TextBox 43"/>
          <p:cNvSpPr txBox="1"/>
          <p:nvPr/>
        </p:nvSpPr>
        <p:spPr>
          <a:xfrm>
            <a:off x="2529840" y="5421868"/>
            <a:ext cx="518160" cy="338554"/>
          </a:xfrm>
          <a:prstGeom prst="rect">
            <a:avLst/>
          </a:prstGeom>
          <a:noFill/>
        </p:spPr>
        <p:txBody>
          <a:bodyPr wrap="square" rtlCol="0">
            <a:spAutoFit/>
          </a:bodyPr>
          <a:lstStyle/>
          <a:p>
            <a:pPr algn="ctr"/>
            <a:r>
              <a:rPr lang="en-US" sz="1600" dirty="0" smtClean="0"/>
              <a:t>0.4</a:t>
            </a:r>
            <a:endParaRPr lang="en-US" sz="1600" dirty="0"/>
          </a:p>
        </p:txBody>
      </p:sp>
      <p:sp>
        <p:nvSpPr>
          <p:cNvPr id="45" name="TextBox 44"/>
          <p:cNvSpPr txBox="1"/>
          <p:nvPr/>
        </p:nvSpPr>
        <p:spPr>
          <a:xfrm>
            <a:off x="3901440" y="5388114"/>
            <a:ext cx="518160" cy="338554"/>
          </a:xfrm>
          <a:prstGeom prst="rect">
            <a:avLst/>
          </a:prstGeom>
          <a:noFill/>
        </p:spPr>
        <p:txBody>
          <a:bodyPr wrap="square" rtlCol="0">
            <a:spAutoFit/>
          </a:bodyPr>
          <a:lstStyle/>
          <a:p>
            <a:pPr algn="ctr"/>
            <a:r>
              <a:rPr lang="en-US" sz="1600" dirty="0" smtClean="0"/>
              <a:t>0.6</a:t>
            </a:r>
            <a:endParaRPr lang="en-US" sz="1600" dirty="0"/>
          </a:p>
        </p:txBody>
      </p:sp>
      <p:sp>
        <p:nvSpPr>
          <p:cNvPr id="46" name="TextBox 45"/>
          <p:cNvSpPr txBox="1"/>
          <p:nvPr/>
        </p:nvSpPr>
        <p:spPr>
          <a:xfrm>
            <a:off x="5120640" y="5388114"/>
            <a:ext cx="518160" cy="338554"/>
          </a:xfrm>
          <a:prstGeom prst="rect">
            <a:avLst/>
          </a:prstGeom>
          <a:noFill/>
        </p:spPr>
        <p:txBody>
          <a:bodyPr wrap="square" rtlCol="0">
            <a:spAutoFit/>
          </a:bodyPr>
          <a:lstStyle/>
          <a:p>
            <a:pPr algn="ctr"/>
            <a:r>
              <a:rPr lang="en-US" sz="1600" dirty="0" smtClean="0"/>
              <a:t>0.8</a:t>
            </a:r>
            <a:endParaRPr lang="en-US" sz="1600" dirty="0"/>
          </a:p>
        </p:txBody>
      </p:sp>
      <p:sp>
        <p:nvSpPr>
          <p:cNvPr id="47" name="TextBox 46"/>
          <p:cNvSpPr txBox="1"/>
          <p:nvPr/>
        </p:nvSpPr>
        <p:spPr>
          <a:xfrm>
            <a:off x="6477000" y="5388114"/>
            <a:ext cx="518160" cy="338554"/>
          </a:xfrm>
          <a:prstGeom prst="rect">
            <a:avLst/>
          </a:prstGeom>
          <a:noFill/>
        </p:spPr>
        <p:txBody>
          <a:bodyPr wrap="square" rtlCol="0">
            <a:spAutoFit/>
          </a:bodyPr>
          <a:lstStyle/>
          <a:p>
            <a:pPr algn="ctr"/>
            <a:r>
              <a:rPr lang="en-US" sz="1600" dirty="0" smtClean="0"/>
              <a:t>1.0</a:t>
            </a:r>
            <a:endParaRPr lang="en-US" sz="1600" dirty="0"/>
          </a:p>
        </p:txBody>
      </p:sp>
      <p:sp>
        <p:nvSpPr>
          <p:cNvPr id="50" name="TextBox 49"/>
          <p:cNvSpPr txBox="1"/>
          <p:nvPr/>
        </p:nvSpPr>
        <p:spPr>
          <a:xfrm>
            <a:off x="1615440" y="5650468"/>
            <a:ext cx="3642360" cy="369332"/>
          </a:xfrm>
          <a:prstGeom prst="rect">
            <a:avLst/>
          </a:prstGeom>
          <a:noFill/>
        </p:spPr>
        <p:txBody>
          <a:bodyPr wrap="square" rtlCol="0">
            <a:spAutoFit/>
          </a:bodyPr>
          <a:lstStyle/>
          <a:p>
            <a:pPr algn="ctr"/>
            <a:r>
              <a:rPr lang="en-US" dirty="0" err="1" smtClean="0"/>
              <a:t>Postmile</a:t>
            </a:r>
            <a:endParaRPr lang="en-US" dirty="0" smtClean="0"/>
          </a:p>
        </p:txBody>
      </p:sp>
      <p:sp>
        <p:nvSpPr>
          <p:cNvPr id="138" name="TextBox 137"/>
          <p:cNvSpPr txBox="1"/>
          <p:nvPr/>
        </p:nvSpPr>
        <p:spPr>
          <a:xfrm>
            <a:off x="228599" y="1840468"/>
            <a:ext cx="4087871" cy="646331"/>
          </a:xfrm>
          <a:prstGeom prst="rect">
            <a:avLst/>
          </a:prstGeom>
          <a:noFill/>
        </p:spPr>
        <p:txBody>
          <a:bodyPr wrap="square" rtlCol="0">
            <a:spAutoFit/>
          </a:bodyPr>
          <a:lstStyle/>
          <a:p>
            <a:r>
              <a:rPr lang="en-US" dirty="0" smtClean="0"/>
              <a:t>Fixed window length (w): 0.1 miles</a:t>
            </a:r>
            <a:endParaRPr lang="en-US" dirty="0"/>
          </a:p>
          <a:p>
            <a:r>
              <a:rPr lang="en-US" dirty="0" smtClean="0"/>
              <a:t>Minimum number of crashes (</a:t>
            </a:r>
            <a:r>
              <a:rPr lang="en-US" dirty="0" err="1" smtClean="0"/>
              <a:t>n</a:t>
            </a:r>
            <a:r>
              <a:rPr lang="en-US" baseline="-25000" dirty="0" err="1" smtClean="0"/>
              <a:t>min</a:t>
            </a:r>
            <a:r>
              <a:rPr lang="en-US" dirty="0" smtClean="0"/>
              <a:t>): 2</a:t>
            </a:r>
          </a:p>
        </p:txBody>
      </p:sp>
      <p:sp>
        <p:nvSpPr>
          <p:cNvPr id="101"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1">
                    <a:lumMod val="50000"/>
                  </a:schemeClr>
                </a:solidFill>
              </a:rPr>
              <a:t>0. Dividing the road into equal intervals</a:t>
            </a:r>
            <a:endParaRPr lang="en-US" dirty="0">
              <a:solidFill>
                <a:schemeClr val="accent1">
                  <a:lumMod val="50000"/>
                </a:schemeClr>
              </a:solidFill>
            </a:endParaRPr>
          </a:p>
        </p:txBody>
      </p:sp>
      <p:sp>
        <p:nvSpPr>
          <p:cNvPr id="177" name="Oval 176"/>
          <p:cNvSpPr/>
          <p:nvPr/>
        </p:nvSpPr>
        <p:spPr>
          <a:xfrm>
            <a:off x="365760" y="3699748"/>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1</a:t>
            </a:r>
            <a:endParaRPr lang="en-US" sz="1700" dirty="0"/>
          </a:p>
        </p:txBody>
      </p:sp>
      <p:sp>
        <p:nvSpPr>
          <p:cNvPr id="178" name="Oval 177"/>
          <p:cNvSpPr/>
          <p:nvPr/>
        </p:nvSpPr>
        <p:spPr>
          <a:xfrm>
            <a:off x="892233" y="3699748"/>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2</a:t>
            </a:r>
            <a:endParaRPr lang="en-US" sz="1700" dirty="0"/>
          </a:p>
        </p:txBody>
      </p:sp>
      <p:sp>
        <p:nvSpPr>
          <p:cNvPr id="179" name="Oval 178"/>
          <p:cNvSpPr/>
          <p:nvPr/>
        </p:nvSpPr>
        <p:spPr>
          <a:xfrm>
            <a:off x="1828800" y="3699748"/>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3</a:t>
            </a:r>
            <a:endParaRPr lang="en-US" sz="1700" dirty="0"/>
          </a:p>
        </p:txBody>
      </p:sp>
      <p:sp>
        <p:nvSpPr>
          <p:cNvPr id="180" name="Oval 179"/>
          <p:cNvSpPr/>
          <p:nvPr/>
        </p:nvSpPr>
        <p:spPr>
          <a:xfrm>
            <a:off x="2849880" y="3699748"/>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5</a:t>
            </a:r>
            <a:endParaRPr lang="en-US" sz="1700" dirty="0"/>
          </a:p>
        </p:txBody>
      </p:sp>
      <p:sp>
        <p:nvSpPr>
          <p:cNvPr id="181" name="Oval 180"/>
          <p:cNvSpPr/>
          <p:nvPr/>
        </p:nvSpPr>
        <p:spPr>
          <a:xfrm>
            <a:off x="2164080" y="3699748"/>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4</a:t>
            </a:r>
            <a:endParaRPr lang="en-US" sz="1700" dirty="0"/>
          </a:p>
        </p:txBody>
      </p:sp>
      <p:sp>
        <p:nvSpPr>
          <p:cNvPr id="182" name="Oval 181"/>
          <p:cNvSpPr/>
          <p:nvPr/>
        </p:nvSpPr>
        <p:spPr>
          <a:xfrm>
            <a:off x="3230880" y="3714988"/>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6</a:t>
            </a:r>
            <a:endParaRPr lang="en-US" sz="1700" dirty="0"/>
          </a:p>
        </p:txBody>
      </p:sp>
      <p:sp>
        <p:nvSpPr>
          <p:cNvPr id="184" name="Oval 183"/>
          <p:cNvSpPr/>
          <p:nvPr/>
        </p:nvSpPr>
        <p:spPr>
          <a:xfrm>
            <a:off x="4937760" y="3547348"/>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7</a:t>
            </a:r>
            <a:endParaRPr lang="en-US" sz="1700" dirty="0"/>
          </a:p>
        </p:txBody>
      </p:sp>
      <p:sp>
        <p:nvSpPr>
          <p:cNvPr id="185" name="Oval 184"/>
          <p:cNvSpPr/>
          <p:nvPr/>
        </p:nvSpPr>
        <p:spPr>
          <a:xfrm>
            <a:off x="4937760" y="4233148"/>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9</a:t>
            </a:r>
            <a:endParaRPr lang="en-US" sz="1700" dirty="0"/>
          </a:p>
        </p:txBody>
      </p:sp>
      <p:sp>
        <p:nvSpPr>
          <p:cNvPr id="186" name="Oval 185"/>
          <p:cNvSpPr/>
          <p:nvPr/>
        </p:nvSpPr>
        <p:spPr>
          <a:xfrm>
            <a:off x="4937760" y="3882628"/>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8</a:t>
            </a:r>
            <a:endParaRPr lang="en-US" sz="1700" dirty="0"/>
          </a:p>
        </p:txBody>
      </p:sp>
      <p:sp>
        <p:nvSpPr>
          <p:cNvPr id="196" name="Oval 195"/>
          <p:cNvSpPr/>
          <p:nvPr/>
        </p:nvSpPr>
        <p:spPr>
          <a:xfrm>
            <a:off x="365760" y="3699748"/>
            <a:ext cx="274320" cy="27432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1</a:t>
            </a:r>
            <a:endParaRPr lang="en-US" sz="1700" dirty="0"/>
          </a:p>
        </p:txBody>
      </p:sp>
      <p:sp>
        <p:nvSpPr>
          <p:cNvPr id="197" name="Oval 196"/>
          <p:cNvSpPr/>
          <p:nvPr/>
        </p:nvSpPr>
        <p:spPr>
          <a:xfrm>
            <a:off x="892233" y="3699748"/>
            <a:ext cx="274320" cy="27432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2</a:t>
            </a:r>
            <a:endParaRPr lang="en-US" sz="1700" dirty="0"/>
          </a:p>
        </p:txBody>
      </p:sp>
      <p:sp>
        <p:nvSpPr>
          <p:cNvPr id="198" name="Oval 197"/>
          <p:cNvSpPr/>
          <p:nvPr/>
        </p:nvSpPr>
        <p:spPr>
          <a:xfrm>
            <a:off x="1828800" y="3699748"/>
            <a:ext cx="274320" cy="27432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3</a:t>
            </a:r>
            <a:endParaRPr lang="en-US" sz="1700" dirty="0"/>
          </a:p>
        </p:txBody>
      </p:sp>
      <p:sp>
        <p:nvSpPr>
          <p:cNvPr id="199" name="Oval 198"/>
          <p:cNvSpPr/>
          <p:nvPr/>
        </p:nvSpPr>
        <p:spPr>
          <a:xfrm>
            <a:off x="2849880" y="3699748"/>
            <a:ext cx="274320" cy="27432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5</a:t>
            </a:r>
            <a:endParaRPr lang="en-US" sz="1700" dirty="0"/>
          </a:p>
        </p:txBody>
      </p:sp>
      <p:sp>
        <p:nvSpPr>
          <p:cNvPr id="200" name="Oval 199"/>
          <p:cNvSpPr/>
          <p:nvPr/>
        </p:nvSpPr>
        <p:spPr>
          <a:xfrm>
            <a:off x="2164080" y="3699748"/>
            <a:ext cx="274320" cy="27432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4</a:t>
            </a:r>
            <a:endParaRPr lang="en-US" sz="1700" dirty="0"/>
          </a:p>
        </p:txBody>
      </p:sp>
      <p:sp>
        <p:nvSpPr>
          <p:cNvPr id="202" name="Oval 201"/>
          <p:cNvSpPr/>
          <p:nvPr/>
        </p:nvSpPr>
        <p:spPr>
          <a:xfrm>
            <a:off x="4937760" y="3547348"/>
            <a:ext cx="274320" cy="27432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7</a:t>
            </a:r>
            <a:endParaRPr lang="en-US" sz="1700" dirty="0"/>
          </a:p>
        </p:txBody>
      </p:sp>
      <p:sp>
        <p:nvSpPr>
          <p:cNvPr id="203" name="Oval 202"/>
          <p:cNvSpPr/>
          <p:nvPr/>
        </p:nvSpPr>
        <p:spPr>
          <a:xfrm>
            <a:off x="4937760" y="4233148"/>
            <a:ext cx="274320" cy="27432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9</a:t>
            </a:r>
            <a:endParaRPr lang="en-US" sz="1700" dirty="0"/>
          </a:p>
        </p:txBody>
      </p:sp>
      <p:sp>
        <p:nvSpPr>
          <p:cNvPr id="204" name="Oval 203"/>
          <p:cNvSpPr/>
          <p:nvPr/>
        </p:nvSpPr>
        <p:spPr>
          <a:xfrm>
            <a:off x="4937760" y="3882628"/>
            <a:ext cx="274320" cy="27432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8</a:t>
            </a:r>
            <a:endParaRPr lang="en-US" sz="1700" dirty="0"/>
          </a:p>
        </p:txBody>
      </p:sp>
      <p:sp>
        <p:nvSpPr>
          <p:cNvPr id="223" name="TextBox 222"/>
          <p:cNvSpPr txBox="1"/>
          <p:nvPr/>
        </p:nvSpPr>
        <p:spPr>
          <a:xfrm>
            <a:off x="4815840" y="1879937"/>
            <a:ext cx="3870960" cy="646331"/>
          </a:xfrm>
          <a:prstGeom prst="rect">
            <a:avLst/>
          </a:prstGeom>
          <a:noFill/>
          <a:ln>
            <a:solidFill>
              <a:schemeClr val="tx1"/>
            </a:solidFill>
          </a:ln>
        </p:spPr>
        <p:txBody>
          <a:bodyPr wrap="square" rtlCol="0">
            <a:spAutoFit/>
          </a:bodyPr>
          <a:lstStyle/>
          <a:p>
            <a:r>
              <a:rPr lang="en-US" dirty="0" smtClean="0"/>
              <a:t>Number </a:t>
            </a:r>
            <a:r>
              <a:rPr lang="en-US" dirty="0"/>
              <a:t>of </a:t>
            </a:r>
            <a:r>
              <a:rPr lang="en-US" dirty="0" smtClean="0"/>
              <a:t>HCCLs identified: </a:t>
            </a:r>
            <a:r>
              <a:rPr lang="en-US" dirty="0"/>
              <a:t>5</a:t>
            </a:r>
          </a:p>
          <a:p>
            <a:r>
              <a:rPr lang="en-US" dirty="0" smtClean="0"/>
              <a:t>Total number of crashes covered: 11</a:t>
            </a:r>
          </a:p>
        </p:txBody>
      </p:sp>
      <p:cxnSp>
        <p:nvCxnSpPr>
          <p:cNvPr id="4" name="Straight Connector 3"/>
          <p:cNvCxnSpPr/>
          <p:nvPr/>
        </p:nvCxnSpPr>
        <p:spPr>
          <a:xfrm flipV="1">
            <a:off x="2819400" y="3124200"/>
            <a:ext cx="0" cy="146304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1524000" y="3124200"/>
            <a:ext cx="0" cy="146304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4114800" y="3124200"/>
            <a:ext cx="0" cy="146304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2" name="Oval 101"/>
          <p:cNvSpPr/>
          <p:nvPr/>
        </p:nvSpPr>
        <p:spPr>
          <a:xfrm>
            <a:off x="3223259" y="3708876"/>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6</a:t>
            </a:r>
            <a:endParaRPr lang="en-US" sz="1700" dirty="0"/>
          </a:p>
        </p:txBody>
      </p:sp>
      <p:cxnSp>
        <p:nvCxnSpPr>
          <p:cNvPr id="80" name="Straight Connector 79"/>
          <p:cNvCxnSpPr/>
          <p:nvPr/>
        </p:nvCxnSpPr>
        <p:spPr>
          <a:xfrm flipV="1">
            <a:off x="5410200" y="3124200"/>
            <a:ext cx="0" cy="146304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1" name="Oval 200"/>
          <p:cNvSpPr/>
          <p:nvPr/>
        </p:nvSpPr>
        <p:spPr>
          <a:xfrm>
            <a:off x="3230880" y="3714988"/>
            <a:ext cx="274320" cy="2743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6</a:t>
            </a:r>
            <a:endParaRPr lang="en-US" sz="1700" dirty="0"/>
          </a:p>
        </p:txBody>
      </p:sp>
      <p:sp>
        <p:nvSpPr>
          <p:cNvPr id="103" name="L-Shape 102"/>
          <p:cNvSpPr/>
          <p:nvPr/>
        </p:nvSpPr>
        <p:spPr>
          <a:xfrm rot="19895460">
            <a:off x="735487" y="3246681"/>
            <a:ext cx="491440" cy="195537"/>
          </a:xfrm>
          <a:prstGeom prst="corne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L-Shape 103"/>
          <p:cNvSpPr/>
          <p:nvPr/>
        </p:nvSpPr>
        <p:spPr>
          <a:xfrm rot="19895460">
            <a:off x="1921924" y="3249994"/>
            <a:ext cx="491440" cy="195537"/>
          </a:xfrm>
          <a:prstGeom prst="corne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L-Shape 104"/>
          <p:cNvSpPr/>
          <p:nvPr/>
        </p:nvSpPr>
        <p:spPr>
          <a:xfrm rot="19895460">
            <a:off x="3217324" y="3229331"/>
            <a:ext cx="491440" cy="195537"/>
          </a:xfrm>
          <a:prstGeom prst="corne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L-Shape 105"/>
          <p:cNvSpPr/>
          <p:nvPr/>
        </p:nvSpPr>
        <p:spPr>
          <a:xfrm rot="19895460">
            <a:off x="4512724" y="3229331"/>
            <a:ext cx="491440" cy="195537"/>
          </a:xfrm>
          <a:prstGeom prst="corne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721927" y="3936864"/>
            <a:ext cx="274320" cy="27432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wrap="none" rtlCol="0" anchor="ctr"/>
          <a:lstStyle/>
          <a:p>
            <a:pPr algn="ctr"/>
            <a:r>
              <a:rPr lang="en-US" sz="1700" dirty="0" smtClean="0"/>
              <a:t>11</a:t>
            </a:r>
            <a:endParaRPr lang="en-US" sz="1700" dirty="0"/>
          </a:p>
        </p:txBody>
      </p:sp>
      <p:sp>
        <p:nvSpPr>
          <p:cNvPr id="64" name="Oval 63"/>
          <p:cNvSpPr/>
          <p:nvPr/>
        </p:nvSpPr>
        <p:spPr>
          <a:xfrm>
            <a:off x="5715000" y="3611880"/>
            <a:ext cx="274320" cy="27432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wrap="none" rtlCol="0" anchor="ctr"/>
          <a:lstStyle/>
          <a:p>
            <a:pPr algn="ctr"/>
            <a:r>
              <a:rPr lang="en-US" sz="1700" dirty="0" smtClean="0"/>
              <a:t>10</a:t>
            </a:r>
            <a:endParaRPr lang="en-US" sz="1700" dirty="0"/>
          </a:p>
        </p:txBody>
      </p:sp>
      <p:cxnSp>
        <p:nvCxnSpPr>
          <p:cNvPr id="65" name="Straight Connector 64"/>
          <p:cNvCxnSpPr/>
          <p:nvPr/>
        </p:nvCxnSpPr>
        <p:spPr>
          <a:xfrm flipV="1">
            <a:off x="6705600" y="3151108"/>
            <a:ext cx="0" cy="146304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0" name="L-Shape 69"/>
          <p:cNvSpPr/>
          <p:nvPr/>
        </p:nvSpPr>
        <p:spPr>
          <a:xfrm rot="19895460">
            <a:off x="5579524" y="3229331"/>
            <a:ext cx="491440" cy="195537"/>
          </a:xfrm>
          <a:prstGeom prst="corne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5721926" y="3936864"/>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wrap="none" rtlCol="0" anchor="ctr"/>
          <a:lstStyle/>
          <a:p>
            <a:pPr algn="ctr"/>
            <a:r>
              <a:rPr lang="en-US" sz="1700" i="1" dirty="0" smtClean="0"/>
              <a:t>11</a:t>
            </a:r>
            <a:endParaRPr lang="en-US" sz="1700" i="1" dirty="0"/>
          </a:p>
        </p:txBody>
      </p:sp>
      <p:sp>
        <p:nvSpPr>
          <p:cNvPr id="72" name="Oval 71"/>
          <p:cNvSpPr/>
          <p:nvPr/>
        </p:nvSpPr>
        <p:spPr>
          <a:xfrm>
            <a:off x="5714999" y="3611880"/>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wrap="none" rtlCol="0" anchor="ctr"/>
          <a:lstStyle/>
          <a:p>
            <a:pPr algn="ctr"/>
            <a:r>
              <a:rPr lang="en-US" sz="1700" i="1" dirty="0" smtClean="0"/>
              <a:t>10</a:t>
            </a:r>
            <a:endParaRPr lang="en-US" sz="1700" i="1" dirty="0"/>
          </a:p>
        </p:txBody>
      </p:sp>
    </p:spTree>
    <p:extLst>
      <p:ext uri="{BB962C8B-B14F-4D97-AF65-F5344CB8AC3E}">
        <p14:creationId xmlns:p14="http://schemas.microsoft.com/office/powerpoint/2010/main" val="21665859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9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9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5"/>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198"/>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03"/>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04"/>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20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par>
                                <p:cTn id="29" presetID="1" presetClass="exit" presetSubtype="0" fill="hold" grpId="0" nodeType="withEffect">
                                  <p:stCondLst>
                                    <p:cond delay="0"/>
                                  </p:stCondLst>
                                  <p:childTnLst>
                                    <p:set>
                                      <p:cBhvr>
                                        <p:cTn id="30" dur="1" fill="hold">
                                          <p:stCondLst>
                                            <p:cond delay="0"/>
                                          </p:stCondLst>
                                        </p:cTn>
                                        <p:tgtEl>
                                          <p:spTgt spid="199"/>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201"/>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04"/>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0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3"/>
                                        </p:tgtEl>
                                        <p:attrNameLst>
                                          <p:attrName>style.visibility</p:attrName>
                                        </p:attrNameLst>
                                      </p:cBhvr>
                                      <p:to>
                                        <p:strVal val="visible"/>
                                      </p:to>
                                    </p:set>
                                  </p:childTnLst>
                                </p:cTn>
                              </p:par>
                              <p:par>
                                <p:cTn id="41" presetID="1" presetClass="exit" presetSubtype="0" fill="hold" grpId="0" nodeType="withEffect">
                                  <p:stCondLst>
                                    <p:cond delay="0"/>
                                  </p:stCondLst>
                                  <p:childTnLst>
                                    <p:set>
                                      <p:cBhvr>
                                        <p:cTn id="42" dur="1" fill="hold">
                                          <p:stCondLst>
                                            <p:cond delay="0"/>
                                          </p:stCondLst>
                                        </p:cTn>
                                        <p:tgtEl>
                                          <p:spTgt spid="202"/>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204"/>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05"/>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203"/>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0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23"/>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1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animBg="1"/>
      <p:bldP spid="197" grpId="0" animBg="1"/>
      <p:bldP spid="198" grpId="0" animBg="1"/>
      <p:bldP spid="199" grpId="0" animBg="1"/>
      <p:bldP spid="200" grpId="0" animBg="1"/>
      <p:bldP spid="202" grpId="0" animBg="1"/>
      <p:bldP spid="203" grpId="0" animBg="1"/>
      <p:bldP spid="204" grpId="0" animBg="1"/>
      <p:bldP spid="223" grpId="0" animBg="1"/>
      <p:bldP spid="201" grpId="0" animBg="1"/>
      <p:bldP spid="103" grpId="0" animBg="1"/>
      <p:bldP spid="103" grpId="1" animBg="1"/>
      <p:bldP spid="104" grpId="0" animBg="1"/>
      <p:bldP spid="104" grpId="1" animBg="1"/>
      <p:bldP spid="105" grpId="0" animBg="1"/>
      <p:bldP spid="105" grpId="1" animBg="1"/>
      <p:bldP spid="106" grpId="0" animBg="1"/>
      <p:bldP spid="106" grpId="1" animBg="1"/>
      <p:bldP spid="70" grpId="0" animBg="1"/>
      <p:bldP spid="71" grpId="0" animBg="1"/>
      <p:bldP spid="7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 name="Straight Connector 173"/>
          <p:cNvCxnSpPr/>
          <p:nvPr/>
        </p:nvCxnSpPr>
        <p:spPr>
          <a:xfrm>
            <a:off x="259080" y="3852148"/>
            <a:ext cx="6370320" cy="0"/>
          </a:xfrm>
          <a:prstGeom prst="line">
            <a:avLst/>
          </a:prstGeom>
          <a:ln w="1270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75" name="Group 174"/>
          <p:cNvGrpSpPr/>
          <p:nvPr/>
        </p:nvGrpSpPr>
        <p:grpSpPr>
          <a:xfrm>
            <a:off x="1805599" y="3699748"/>
            <a:ext cx="1325880" cy="274320"/>
            <a:chOff x="5562600" y="2895600"/>
            <a:chExt cx="1295400" cy="274320"/>
          </a:xfrm>
        </p:grpSpPr>
        <p:cxnSp>
          <p:nvCxnSpPr>
            <p:cNvPr id="193" name="Straight Connector 192"/>
            <p:cNvCxnSpPr/>
            <p:nvPr/>
          </p:nvCxnSpPr>
          <p:spPr>
            <a:xfrm>
              <a:off x="5562600" y="3048000"/>
              <a:ext cx="1295400"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5562600" y="289560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6858000" y="289560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a:off x="1805599" y="3699748"/>
            <a:ext cx="1325880" cy="274320"/>
            <a:chOff x="4914331" y="3384872"/>
            <a:chExt cx="1325880" cy="274320"/>
          </a:xfrm>
        </p:grpSpPr>
        <p:cxnSp>
          <p:nvCxnSpPr>
            <p:cNvPr id="211" name="Straight Connector 210"/>
            <p:cNvCxnSpPr/>
            <p:nvPr/>
          </p:nvCxnSpPr>
          <p:spPr>
            <a:xfrm>
              <a:off x="4914331" y="3537272"/>
              <a:ext cx="1325880" cy="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4914331" y="3384872"/>
              <a:ext cx="0" cy="274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6238658" y="3384872"/>
              <a:ext cx="0" cy="274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4914331" y="3697810"/>
            <a:ext cx="1325880" cy="276258"/>
            <a:chOff x="5562600" y="2908902"/>
            <a:chExt cx="1295400" cy="276258"/>
          </a:xfrm>
        </p:grpSpPr>
        <p:cxnSp>
          <p:nvCxnSpPr>
            <p:cNvPr id="187" name="Straight Connector 186"/>
            <p:cNvCxnSpPr/>
            <p:nvPr/>
          </p:nvCxnSpPr>
          <p:spPr>
            <a:xfrm>
              <a:off x="5562600" y="3063240"/>
              <a:ext cx="1295400"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5562600" y="2908902"/>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6858000" y="291084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a:off x="4914331" y="3697810"/>
            <a:ext cx="1325880" cy="276258"/>
            <a:chOff x="4914331" y="3382934"/>
            <a:chExt cx="1325880" cy="276258"/>
          </a:xfrm>
        </p:grpSpPr>
        <p:cxnSp>
          <p:nvCxnSpPr>
            <p:cNvPr id="215" name="Straight Connector 214"/>
            <p:cNvCxnSpPr/>
            <p:nvPr/>
          </p:nvCxnSpPr>
          <p:spPr>
            <a:xfrm>
              <a:off x="4914331" y="3537272"/>
              <a:ext cx="1325880" cy="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4914331" y="3384872"/>
              <a:ext cx="0" cy="274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6240211" y="3382934"/>
              <a:ext cx="0" cy="274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348700" y="3699748"/>
            <a:ext cx="1325880" cy="274320"/>
            <a:chOff x="5562600" y="2895600"/>
            <a:chExt cx="1295400" cy="274320"/>
          </a:xfrm>
        </p:grpSpPr>
        <p:cxnSp>
          <p:nvCxnSpPr>
            <p:cNvPr id="190" name="Straight Connector 189"/>
            <p:cNvCxnSpPr/>
            <p:nvPr/>
          </p:nvCxnSpPr>
          <p:spPr>
            <a:xfrm>
              <a:off x="5562600" y="3048000"/>
              <a:ext cx="1295400"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5562600" y="289560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6858000" y="289560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a:off x="348700" y="3699748"/>
            <a:ext cx="1325880" cy="274320"/>
            <a:chOff x="4914331" y="3384872"/>
            <a:chExt cx="1325880" cy="274320"/>
          </a:xfrm>
        </p:grpSpPr>
        <p:cxnSp>
          <p:nvCxnSpPr>
            <p:cNvPr id="206" name="Straight Connector 205"/>
            <p:cNvCxnSpPr/>
            <p:nvPr/>
          </p:nvCxnSpPr>
          <p:spPr>
            <a:xfrm>
              <a:off x="4914331" y="3537272"/>
              <a:ext cx="1325880" cy="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4914331" y="3384872"/>
              <a:ext cx="0" cy="274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6240211" y="3384872"/>
              <a:ext cx="0" cy="274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3215185" y="3699748"/>
            <a:ext cx="1325880" cy="274320"/>
            <a:chOff x="4914331" y="3384872"/>
            <a:chExt cx="1325880" cy="274320"/>
          </a:xfrm>
        </p:grpSpPr>
        <p:cxnSp>
          <p:nvCxnSpPr>
            <p:cNvPr id="170" name="Straight Connector 169"/>
            <p:cNvCxnSpPr/>
            <p:nvPr/>
          </p:nvCxnSpPr>
          <p:spPr>
            <a:xfrm>
              <a:off x="4914331" y="3535680"/>
              <a:ext cx="1325880" cy="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914331" y="3384872"/>
              <a:ext cx="0" cy="274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6240211" y="3384872"/>
              <a:ext cx="0" cy="274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a:xfrm>
            <a:off x="228600" y="5345668"/>
            <a:ext cx="7284720" cy="0"/>
          </a:xfrm>
          <a:prstGeom prst="line">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28600" y="526946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524000" y="526946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819400" y="526946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114800" y="526946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410200" y="526946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705600" y="526946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6200" y="5421868"/>
            <a:ext cx="365760" cy="338554"/>
          </a:xfrm>
          <a:prstGeom prst="rect">
            <a:avLst/>
          </a:prstGeom>
          <a:noFill/>
        </p:spPr>
        <p:txBody>
          <a:bodyPr wrap="square" rtlCol="0">
            <a:spAutoFit/>
          </a:bodyPr>
          <a:lstStyle/>
          <a:p>
            <a:pPr algn="ctr"/>
            <a:r>
              <a:rPr lang="en-US" sz="1600" dirty="0" smtClean="0"/>
              <a:t>0</a:t>
            </a:r>
            <a:endParaRPr lang="en-US" sz="1600" dirty="0"/>
          </a:p>
        </p:txBody>
      </p:sp>
      <p:sp>
        <p:nvSpPr>
          <p:cNvPr id="43" name="TextBox 42"/>
          <p:cNvSpPr txBox="1"/>
          <p:nvPr/>
        </p:nvSpPr>
        <p:spPr>
          <a:xfrm>
            <a:off x="1295400" y="5421868"/>
            <a:ext cx="518160" cy="338554"/>
          </a:xfrm>
          <a:prstGeom prst="rect">
            <a:avLst/>
          </a:prstGeom>
          <a:noFill/>
        </p:spPr>
        <p:txBody>
          <a:bodyPr wrap="square" rtlCol="0">
            <a:spAutoFit/>
          </a:bodyPr>
          <a:lstStyle/>
          <a:p>
            <a:pPr algn="ctr"/>
            <a:r>
              <a:rPr lang="en-US" sz="1600" dirty="0" smtClean="0"/>
              <a:t>0.2</a:t>
            </a:r>
            <a:endParaRPr lang="en-US" sz="1600" dirty="0"/>
          </a:p>
        </p:txBody>
      </p:sp>
      <p:sp>
        <p:nvSpPr>
          <p:cNvPr id="44" name="TextBox 43"/>
          <p:cNvSpPr txBox="1"/>
          <p:nvPr/>
        </p:nvSpPr>
        <p:spPr>
          <a:xfrm>
            <a:off x="2529840" y="5421868"/>
            <a:ext cx="518160" cy="338554"/>
          </a:xfrm>
          <a:prstGeom prst="rect">
            <a:avLst/>
          </a:prstGeom>
          <a:noFill/>
        </p:spPr>
        <p:txBody>
          <a:bodyPr wrap="square" rtlCol="0">
            <a:spAutoFit/>
          </a:bodyPr>
          <a:lstStyle/>
          <a:p>
            <a:pPr algn="ctr"/>
            <a:r>
              <a:rPr lang="en-US" sz="1600" dirty="0" smtClean="0"/>
              <a:t>0.4</a:t>
            </a:r>
            <a:endParaRPr lang="en-US" sz="1600" dirty="0"/>
          </a:p>
        </p:txBody>
      </p:sp>
      <p:sp>
        <p:nvSpPr>
          <p:cNvPr id="45" name="TextBox 44"/>
          <p:cNvSpPr txBox="1"/>
          <p:nvPr/>
        </p:nvSpPr>
        <p:spPr>
          <a:xfrm>
            <a:off x="3901440" y="5388114"/>
            <a:ext cx="518160" cy="338554"/>
          </a:xfrm>
          <a:prstGeom prst="rect">
            <a:avLst/>
          </a:prstGeom>
          <a:noFill/>
        </p:spPr>
        <p:txBody>
          <a:bodyPr wrap="square" rtlCol="0">
            <a:spAutoFit/>
          </a:bodyPr>
          <a:lstStyle/>
          <a:p>
            <a:pPr algn="ctr"/>
            <a:r>
              <a:rPr lang="en-US" sz="1600" dirty="0" smtClean="0"/>
              <a:t>0.6</a:t>
            </a:r>
            <a:endParaRPr lang="en-US" sz="1600" dirty="0"/>
          </a:p>
        </p:txBody>
      </p:sp>
      <p:sp>
        <p:nvSpPr>
          <p:cNvPr id="46" name="TextBox 45"/>
          <p:cNvSpPr txBox="1"/>
          <p:nvPr/>
        </p:nvSpPr>
        <p:spPr>
          <a:xfrm>
            <a:off x="5120640" y="5388114"/>
            <a:ext cx="518160" cy="338554"/>
          </a:xfrm>
          <a:prstGeom prst="rect">
            <a:avLst/>
          </a:prstGeom>
          <a:noFill/>
        </p:spPr>
        <p:txBody>
          <a:bodyPr wrap="square" rtlCol="0">
            <a:spAutoFit/>
          </a:bodyPr>
          <a:lstStyle/>
          <a:p>
            <a:pPr algn="ctr"/>
            <a:r>
              <a:rPr lang="en-US" sz="1600" dirty="0" smtClean="0"/>
              <a:t>0.8</a:t>
            </a:r>
            <a:endParaRPr lang="en-US" sz="1600" dirty="0"/>
          </a:p>
        </p:txBody>
      </p:sp>
      <p:sp>
        <p:nvSpPr>
          <p:cNvPr id="47" name="TextBox 46"/>
          <p:cNvSpPr txBox="1"/>
          <p:nvPr/>
        </p:nvSpPr>
        <p:spPr>
          <a:xfrm>
            <a:off x="6477000" y="5388114"/>
            <a:ext cx="518160" cy="338554"/>
          </a:xfrm>
          <a:prstGeom prst="rect">
            <a:avLst/>
          </a:prstGeom>
          <a:noFill/>
        </p:spPr>
        <p:txBody>
          <a:bodyPr wrap="square" rtlCol="0">
            <a:spAutoFit/>
          </a:bodyPr>
          <a:lstStyle/>
          <a:p>
            <a:pPr algn="ctr"/>
            <a:r>
              <a:rPr lang="en-US" sz="1600" dirty="0" smtClean="0"/>
              <a:t>1.0</a:t>
            </a:r>
            <a:endParaRPr lang="en-US" sz="1600" dirty="0"/>
          </a:p>
        </p:txBody>
      </p:sp>
      <p:sp>
        <p:nvSpPr>
          <p:cNvPr id="50" name="TextBox 49"/>
          <p:cNvSpPr txBox="1"/>
          <p:nvPr/>
        </p:nvSpPr>
        <p:spPr>
          <a:xfrm>
            <a:off x="1615440" y="5650468"/>
            <a:ext cx="3642360" cy="369332"/>
          </a:xfrm>
          <a:prstGeom prst="rect">
            <a:avLst/>
          </a:prstGeom>
          <a:noFill/>
        </p:spPr>
        <p:txBody>
          <a:bodyPr wrap="square" rtlCol="0">
            <a:spAutoFit/>
          </a:bodyPr>
          <a:lstStyle/>
          <a:p>
            <a:pPr algn="ctr"/>
            <a:r>
              <a:rPr lang="en-US" dirty="0" err="1" smtClean="0"/>
              <a:t>Postmile</a:t>
            </a:r>
            <a:endParaRPr lang="en-US" dirty="0" smtClean="0"/>
          </a:p>
        </p:txBody>
      </p:sp>
      <p:sp>
        <p:nvSpPr>
          <p:cNvPr id="138" name="TextBox 137"/>
          <p:cNvSpPr txBox="1"/>
          <p:nvPr/>
        </p:nvSpPr>
        <p:spPr>
          <a:xfrm>
            <a:off x="228599" y="1840468"/>
            <a:ext cx="4087871" cy="646331"/>
          </a:xfrm>
          <a:prstGeom prst="rect">
            <a:avLst/>
          </a:prstGeom>
          <a:noFill/>
        </p:spPr>
        <p:txBody>
          <a:bodyPr wrap="square" rtlCol="0">
            <a:spAutoFit/>
          </a:bodyPr>
          <a:lstStyle/>
          <a:p>
            <a:r>
              <a:rPr lang="en-US" dirty="0" smtClean="0"/>
              <a:t>Fixed window length (w): 0.1 miles</a:t>
            </a:r>
            <a:endParaRPr lang="en-US" dirty="0"/>
          </a:p>
          <a:p>
            <a:r>
              <a:rPr lang="en-US" dirty="0" smtClean="0"/>
              <a:t>Minimum number of crashes (</a:t>
            </a:r>
            <a:r>
              <a:rPr lang="en-US" dirty="0" err="1" smtClean="0"/>
              <a:t>n</a:t>
            </a:r>
            <a:r>
              <a:rPr lang="en-US" baseline="-25000" dirty="0" err="1" smtClean="0"/>
              <a:t>min</a:t>
            </a:r>
            <a:r>
              <a:rPr lang="en-US" dirty="0" smtClean="0"/>
              <a:t>): 2</a:t>
            </a:r>
          </a:p>
        </p:txBody>
      </p:sp>
      <p:sp>
        <p:nvSpPr>
          <p:cNvPr id="101"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1">
                    <a:lumMod val="50000"/>
                  </a:schemeClr>
                </a:solidFill>
              </a:rPr>
              <a:t>1. Sliding Window</a:t>
            </a:r>
            <a:endParaRPr lang="en-US" dirty="0">
              <a:solidFill>
                <a:schemeClr val="accent1">
                  <a:lumMod val="50000"/>
                </a:schemeClr>
              </a:solidFill>
            </a:endParaRPr>
          </a:p>
        </p:txBody>
      </p:sp>
      <p:sp>
        <p:nvSpPr>
          <p:cNvPr id="177" name="Oval 176"/>
          <p:cNvSpPr/>
          <p:nvPr/>
        </p:nvSpPr>
        <p:spPr>
          <a:xfrm>
            <a:off x="365760" y="3699748"/>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1</a:t>
            </a:r>
            <a:endParaRPr lang="en-US" sz="1700" dirty="0"/>
          </a:p>
        </p:txBody>
      </p:sp>
      <p:sp>
        <p:nvSpPr>
          <p:cNvPr id="178" name="Oval 177"/>
          <p:cNvSpPr/>
          <p:nvPr/>
        </p:nvSpPr>
        <p:spPr>
          <a:xfrm>
            <a:off x="892233" y="3699748"/>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2</a:t>
            </a:r>
            <a:endParaRPr lang="en-US" sz="1700" dirty="0"/>
          </a:p>
        </p:txBody>
      </p:sp>
      <p:sp>
        <p:nvSpPr>
          <p:cNvPr id="179" name="Oval 178"/>
          <p:cNvSpPr/>
          <p:nvPr/>
        </p:nvSpPr>
        <p:spPr>
          <a:xfrm>
            <a:off x="1828800" y="3699748"/>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3</a:t>
            </a:r>
            <a:endParaRPr lang="en-US" sz="1700" dirty="0"/>
          </a:p>
        </p:txBody>
      </p:sp>
      <p:sp>
        <p:nvSpPr>
          <p:cNvPr id="180" name="Oval 179"/>
          <p:cNvSpPr/>
          <p:nvPr/>
        </p:nvSpPr>
        <p:spPr>
          <a:xfrm>
            <a:off x="2849880" y="3699748"/>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5</a:t>
            </a:r>
            <a:endParaRPr lang="en-US" sz="1700" dirty="0"/>
          </a:p>
        </p:txBody>
      </p:sp>
      <p:sp>
        <p:nvSpPr>
          <p:cNvPr id="181" name="Oval 180"/>
          <p:cNvSpPr/>
          <p:nvPr/>
        </p:nvSpPr>
        <p:spPr>
          <a:xfrm>
            <a:off x="2164080" y="3699748"/>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4</a:t>
            </a:r>
            <a:endParaRPr lang="en-US" sz="1700" dirty="0"/>
          </a:p>
        </p:txBody>
      </p:sp>
      <p:sp>
        <p:nvSpPr>
          <p:cNvPr id="182" name="Oval 181"/>
          <p:cNvSpPr/>
          <p:nvPr/>
        </p:nvSpPr>
        <p:spPr>
          <a:xfrm>
            <a:off x="3230880" y="3714988"/>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6</a:t>
            </a:r>
            <a:endParaRPr lang="en-US" sz="1700" dirty="0"/>
          </a:p>
        </p:txBody>
      </p:sp>
      <p:sp>
        <p:nvSpPr>
          <p:cNvPr id="184" name="Oval 183"/>
          <p:cNvSpPr/>
          <p:nvPr/>
        </p:nvSpPr>
        <p:spPr>
          <a:xfrm>
            <a:off x="4937760" y="3547348"/>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7</a:t>
            </a:r>
            <a:endParaRPr lang="en-US" sz="1700" dirty="0"/>
          </a:p>
        </p:txBody>
      </p:sp>
      <p:sp>
        <p:nvSpPr>
          <p:cNvPr id="185" name="Oval 184"/>
          <p:cNvSpPr/>
          <p:nvPr/>
        </p:nvSpPr>
        <p:spPr>
          <a:xfrm>
            <a:off x="4937760" y="4233148"/>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9</a:t>
            </a:r>
            <a:endParaRPr lang="en-US" sz="1700" dirty="0"/>
          </a:p>
        </p:txBody>
      </p:sp>
      <p:sp>
        <p:nvSpPr>
          <p:cNvPr id="186" name="Oval 185"/>
          <p:cNvSpPr/>
          <p:nvPr/>
        </p:nvSpPr>
        <p:spPr>
          <a:xfrm>
            <a:off x="4937760" y="3882628"/>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8</a:t>
            </a:r>
            <a:endParaRPr lang="en-US" sz="1700" dirty="0"/>
          </a:p>
        </p:txBody>
      </p:sp>
      <p:sp>
        <p:nvSpPr>
          <p:cNvPr id="196" name="Oval 195"/>
          <p:cNvSpPr/>
          <p:nvPr/>
        </p:nvSpPr>
        <p:spPr>
          <a:xfrm>
            <a:off x="365760" y="3699748"/>
            <a:ext cx="274320" cy="27432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1</a:t>
            </a:r>
            <a:endParaRPr lang="en-US" sz="1700" dirty="0"/>
          </a:p>
        </p:txBody>
      </p:sp>
      <p:sp>
        <p:nvSpPr>
          <p:cNvPr id="197" name="Oval 196"/>
          <p:cNvSpPr/>
          <p:nvPr/>
        </p:nvSpPr>
        <p:spPr>
          <a:xfrm>
            <a:off x="892233" y="3699748"/>
            <a:ext cx="274320" cy="27432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2</a:t>
            </a:r>
            <a:endParaRPr lang="en-US" sz="1700" dirty="0"/>
          </a:p>
        </p:txBody>
      </p:sp>
      <p:sp>
        <p:nvSpPr>
          <p:cNvPr id="198" name="Oval 197"/>
          <p:cNvSpPr/>
          <p:nvPr/>
        </p:nvSpPr>
        <p:spPr>
          <a:xfrm>
            <a:off x="1828800" y="3699748"/>
            <a:ext cx="274320" cy="27432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3</a:t>
            </a:r>
            <a:endParaRPr lang="en-US" sz="1700" dirty="0"/>
          </a:p>
        </p:txBody>
      </p:sp>
      <p:sp>
        <p:nvSpPr>
          <p:cNvPr id="199" name="Oval 198"/>
          <p:cNvSpPr/>
          <p:nvPr/>
        </p:nvSpPr>
        <p:spPr>
          <a:xfrm>
            <a:off x="2849880" y="3699748"/>
            <a:ext cx="274320" cy="27432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5</a:t>
            </a:r>
            <a:endParaRPr lang="en-US" sz="1700" dirty="0"/>
          </a:p>
        </p:txBody>
      </p:sp>
      <p:sp>
        <p:nvSpPr>
          <p:cNvPr id="200" name="Oval 199"/>
          <p:cNvSpPr/>
          <p:nvPr/>
        </p:nvSpPr>
        <p:spPr>
          <a:xfrm>
            <a:off x="2164080" y="3699748"/>
            <a:ext cx="274320" cy="27432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4</a:t>
            </a:r>
            <a:endParaRPr lang="en-US" sz="1700" dirty="0"/>
          </a:p>
        </p:txBody>
      </p:sp>
      <p:sp>
        <p:nvSpPr>
          <p:cNvPr id="201" name="Oval 200"/>
          <p:cNvSpPr/>
          <p:nvPr/>
        </p:nvSpPr>
        <p:spPr>
          <a:xfrm>
            <a:off x="3230880" y="3714988"/>
            <a:ext cx="274320" cy="2743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6</a:t>
            </a:r>
            <a:endParaRPr lang="en-US" sz="1700" dirty="0"/>
          </a:p>
        </p:txBody>
      </p:sp>
      <p:sp>
        <p:nvSpPr>
          <p:cNvPr id="202" name="Oval 201"/>
          <p:cNvSpPr/>
          <p:nvPr/>
        </p:nvSpPr>
        <p:spPr>
          <a:xfrm>
            <a:off x="4937760" y="3535680"/>
            <a:ext cx="274320" cy="27432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7</a:t>
            </a:r>
            <a:endParaRPr lang="en-US" sz="1700" dirty="0"/>
          </a:p>
        </p:txBody>
      </p:sp>
      <p:sp>
        <p:nvSpPr>
          <p:cNvPr id="203" name="Oval 202"/>
          <p:cNvSpPr/>
          <p:nvPr/>
        </p:nvSpPr>
        <p:spPr>
          <a:xfrm>
            <a:off x="4937760" y="4233148"/>
            <a:ext cx="274320" cy="27432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9</a:t>
            </a:r>
            <a:endParaRPr lang="en-US" sz="1700" dirty="0"/>
          </a:p>
        </p:txBody>
      </p:sp>
      <p:sp>
        <p:nvSpPr>
          <p:cNvPr id="204" name="Oval 203"/>
          <p:cNvSpPr/>
          <p:nvPr/>
        </p:nvSpPr>
        <p:spPr>
          <a:xfrm>
            <a:off x="4937760" y="3882628"/>
            <a:ext cx="274320" cy="27432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8</a:t>
            </a:r>
            <a:endParaRPr lang="en-US" sz="1700" dirty="0"/>
          </a:p>
        </p:txBody>
      </p:sp>
      <p:sp>
        <p:nvSpPr>
          <p:cNvPr id="209" name="Rectangle 208"/>
          <p:cNvSpPr/>
          <p:nvPr/>
        </p:nvSpPr>
        <p:spPr>
          <a:xfrm>
            <a:off x="718563" y="4659868"/>
            <a:ext cx="3916457" cy="646331"/>
          </a:xfrm>
          <a:prstGeom prst="rect">
            <a:avLst/>
          </a:prstGeom>
        </p:spPr>
        <p:txBody>
          <a:bodyPr wrap="none">
            <a:spAutoFit/>
          </a:bodyPr>
          <a:lstStyle/>
          <a:p>
            <a:r>
              <a:rPr lang="en-US" dirty="0" smtClean="0"/>
              <a:t>First candidate HCCL location </a:t>
            </a:r>
          </a:p>
          <a:p>
            <a:r>
              <a:rPr lang="en-US" dirty="0" smtClean="0"/>
              <a:t>(using the first crash as a start point)</a:t>
            </a:r>
            <a:endParaRPr lang="en-US" dirty="0"/>
          </a:p>
        </p:txBody>
      </p:sp>
      <p:cxnSp>
        <p:nvCxnSpPr>
          <p:cNvPr id="19" name="Elbow Connector 18"/>
          <p:cNvCxnSpPr>
            <a:stCxn id="209" idx="1"/>
          </p:cNvCxnSpPr>
          <p:nvPr/>
        </p:nvCxnSpPr>
        <p:spPr>
          <a:xfrm rot="10800000">
            <a:off x="503213" y="4156948"/>
            <a:ext cx="215351" cy="826086"/>
          </a:xfrm>
          <a:prstGeom prst="bentConnector2">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8" name="Rectangle 217"/>
          <p:cNvSpPr/>
          <p:nvPr/>
        </p:nvSpPr>
        <p:spPr>
          <a:xfrm>
            <a:off x="2784052" y="4659868"/>
            <a:ext cx="4775666" cy="646331"/>
          </a:xfrm>
          <a:prstGeom prst="rect">
            <a:avLst/>
          </a:prstGeom>
        </p:spPr>
        <p:txBody>
          <a:bodyPr wrap="none">
            <a:spAutoFit/>
          </a:bodyPr>
          <a:lstStyle/>
          <a:p>
            <a:r>
              <a:rPr lang="en-US" dirty="0" smtClean="0"/>
              <a:t>Move to the next candidate HCCL location </a:t>
            </a:r>
          </a:p>
          <a:p>
            <a:r>
              <a:rPr lang="en-US" dirty="0" smtClean="0"/>
              <a:t>(use the next available crash as a start point)</a:t>
            </a:r>
            <a:endParaRPr lang="en-US" dirty="0"/>
          </a:p>
        </p:txBody>
      </p:sp>
      <p:cxnSp>
        <p:nvCxnSpPr>
          <p:cNvPr id="219" name="Elbow Connector 218"/>
          <p:cNvCxnSpPr>
            <a:stCxn id="218" idx="1"/>
          </p:cNvCxnSpPr>
          <p:nvPr/>
        </p:nvCxnSpPr>
        <p:spPr>
          <a:xfrm rot="10800000">
            <a:off x="2568732" y="4156948"/>
            <a:ext cx="215321" cy="826086"/>
          </a:xfrm>
          <a:prstGeom prst="bentConnector2">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Multiply 20"/>
          <p:cNvSpPr/>
          <p:nvPr/>
        </p:nvSpPr>
        <p:spPr>
          <a:xfrm>
            <a:off x="3733800" y="3135868"/>
            <a:ext cx="396240" cy="47244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Shape 21"/>
          <p:cNvSpPr/>
          <p:nvPr/>
        </p:nvSpPr>
        <p:spPr>
          <a:xfrm rot="19895460">
            <a:off x="735487" y="3246681"/>
            <a:ext cx="491440" cy="195537"/>
          </a:xfrm>
          <a:prstGeom prst="corne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L-Shape 219"/>
          <p:cNvSpPr/>
          <p:nvPr/>
        </p:nvSpPr>
        <p:spPr>
          <a:xfrm rot="19895460">
            <a:off x="2387236" y="3240999"/>
            <a:ext cx="491440" cy="195537"/>
          </a:xfrm>
          <a:prstGeom prst="corne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L-Shape 220"/>
          <p:cNvSpPr/>
          <p:nvPr/>
        </p:nvSpPr>
        <p:spPr>
          <a:xfrm rot="19895460">
            <a:off x="5359036" y="3240999"/>
            <a:ext cx="491440" cy="195537"/>
          </a:xfrm>
          <a:prstGeom prst="corne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extBox 222"/>
          <p:cNvSpPr txBox="1"/>
          <p:nvPr/>
        </p:nvSpPr>
        <p:spPr>
          <a:xfrm>
            <a:off x="4815840" y="1879937"/>
            <a:ext cx="4023360" cy="646331"/>
          </a:xfrm>
          <a:prstGeom prst="rect">
            <a:avLst/>
          </a:prstGeom>
          <a:noFill/>
          <a:ln>
            <a:solidFill>
              <a:schemeClr val="tx1"/>
            </a:solidFill>
          </a:ln>
        </p:spPr>
        <p:txBody>
          <a:bodyPr wrap="square" rtlCol="0">
            <a:spAutoFit/>
          </a:bodyPr>
          <a:lstStyle/>
          <a:p>
            <a:r>
              <a:rPr lang="en-US" dirty="0" smtClean="0"/>
              <a:t>Number </a:t>
            </a:r>
            <a:r>
              <a:rPr lang="en-US" dirty="0"/>
              <a:t>of </a:t>
            </a:r>
            <a:r>
              <a:rPr lang="en-US" dirty="0" smtClean="0"/>
              <a:t>HCCLs identified: </a:t>
            </a:r>
            <a:r>
              <a:rPr lang="en-US" dirty="0"/>
              <a:t>4</a:t>
            </a:r>
          </a:p>
          <a:p>
            <a:r>
              <a:rPr lang="en-US" dirty="0" smtClean="0"/>
              <a:t>Total number of crashes covered: 10</a:t>
            </a:r>
          </a:p>
        </p:txBody>
      </p:sp>
      <p:sp>
        <p:nvSpPr>
          <p:cNvPr id="2" name="TextBox 1"/>
          <p:cNvSpPr txBox="1"/>
          <p:nvPr/>
        </p:nvSpPr>
        <p:spPr>
          <a:xfrm>
            <a:off x="152400" y="2766536"/>
            <a:ext cx="2217912" cy="369332"/>
          </a:xfrm>
          <a:prstGeom prst="rect">
            <a:avLst/>
          </a:prstGeom>
          <a:noFill/>
        </p:spPr>
        <p:txBody>
          <a:bodyPr wrap="square" rtlCol="0">
            <a:spAutoFit/>
          </a:bodyPr>
          <a:lstStyle/>
          <a:p>
            <a:r>
              <a:rPr lang="en-US" dirty="0" smtClean="0"/>
              <a:t>  # crashes </a:t>
            </a:r>
            <a:r>
              <a:rPr lang="en-US" u="sng" dirty="0" smtClean="0"/>
              <a:t>&gt;</a:t>
            </a:r>
            <a:r>
              <a:rPr lang="en-US" dirty="0" smtClean="0"/>
              <a:t> </a:t>
            </a:r>
            <a:r>
              <a:rPr lang="en-US" dirty="0" err="1"/>
              <a:t>n</a:t>
            </a:r>
            <a:r>
              <a:rPr lang="en-US" baseline="-25000" dirty="0" err="1"/>
              <a:t>cric</a:t>
            </a:r>
            <a:endParaRPr lang="en-US" dirty="0"/>
          </a:p>
        </p:txBody>
      </p:sp>
      <p:sp>
        <p:nvSpPr>
          <p:cNvPr id="75" name="Oval 74"/>
          <p:cNvSpPr/>
          <p:nvPr/>
        </p:nvSpPr>
        <p:spPr>
          <a:xfrm>
            <a:off x="5721927" y="3936864"/>
            <a:ext cx="274320" cy="27432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wrap="none" rtlCol="0" anchor="ctr"/>
          <a:lstStyle/>
          <a:p>
            <a:pPr algn="ctr"/>
            <a:r>
              <a:rPr lang="en-US" sz="1700" dirty="0" smtClean="0"/>
              <a:t>11</a:t>
            </a:r>
            <a:endParaRPr lang="en-US" sz="1700" dirty="0"/>
          </a:p>
        </p:txBody>
      </p:sp>
      <p:sp>
        <p:nvSpPr>
          <p:cNvPr id="76" name="Oval 75"/>
          <p:cNvSpPr/>
          <p:nvPr/>
        </p:nvSpPr>
        <p:spPr>
          <a:xfrm>
            <a:off x="5715000" y="3611880"/>
            <a:ext cx="274320" cy="27432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wrap="none" rtlCol="0" anchor="ctr"/>
          <a:lstStyle/>
          <a:p>
            <a:pPr algn="ctr"/>
            <a:r>
              <a:rPr lang="en-US" sz="1700" dirty="0" smtClean="0"/>
              <a:t>10</a:t>
            </a:r>
            <a:endParaRPr lang="en-US" sz="1700" dirty="0"/>
          </a:p>
        </p:txBody>
      </p:sp>
      <p:sp>
        <p:nvSpPr>
          <p:cNvPr id="77" name="Oval 76"/>
          <p:cNvSpPr/>
          <p:nvPr/>
        </p:nvSpPr>
        <p:spPr>
          <a:xfrm>
            <a:off x="5721926" y="3936864"/>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wrap="none" rtlCol="0" anchor="ctr"/>
          <a:lstStyle/>
          <a:p>
            <a:pPr algn="ctr"/>
            <a:r>
              <a:rPr lang="en-US" sz="1700" dirty="0" smtClean="0"/>
              <a:t>11</a:t>
            </a:r>
            <a:endParaRPr lang="en-US" sz="1700" dirty="0"/>
          </a:p>
        </p:txBody>
      </p:sp>
      <p:sp>
        <p:nvSpPr>
          <p:cNvPr id="78" name="Oval 77"/>
          <p:cNvSpPr/>
          <p:nvPr/>
        </p:nvSpPr>
        <p:spPr>
          <a:xfrm>
            <a:off x="5714999" y="3611880"/>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wrap="none" rtlCol="0" anchor="ctr"/>
          <a:lstStyle/>
          <a:p>
            <a:pPr algn="ctr"/>
            <a:r>
              <a:rPr lang="en-US" sz="1700" dirty="0" smtClean="0"/>
              <a:t>10</a:t>
            </a:r>
            <a:endParaRPr lang="en-US" sz="1700" dirty="0"/>
          </a:p>
        </p:txBody>
      </p:sp>
    </p:spTree>
    <p:extLst>
      <p:ext uri="{BB962C8B-B14F-4D97-AF65-F5344CB8AC3E}">
        <p14:creationId xmlns:p14="http://schemas.microsoft.com/office/powerpoint/2010/main" val="6368551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20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197"/>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9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2"/>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0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7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0"/>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210"/>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199"/>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200"/>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19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220"/>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18"/>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219"/>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16"/>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21"/>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18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1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21"/>
                                        </p:tgtEl>
                                        <p:attrNameLst>
                                          <p:attrName>style.visibility</p:attrName>
                                        </p:attrNameLst>
                                      </p:cBhvr>
                                      <p:to>
                                        <p:strVal val="visible"/>
                                      </p:to>
                                    </p:set>
                                  </p:childTnLst>
                                </p:cTn>
                              </p:par>
                              <p:par>
                                <p:cTn id="83" presetID="1" presetClass="exit" presetSubtype="0" fill="hold" nodeType="withEffect">
                                  <p:stCondLst>
                                    <p:cond delay="0"/>
                                  </p:stCondLst>
                                  <p:childTnLst>
                                    <p:set>
                                      <p:cBhvr>
                                        <p:cTn id="84" dur="1" fill="hold">
                                          <p:stCondLst>
                                            <p:cond delay="0"/>
                                          </p:stCondLst>
                                        </p:cTn>
                                        <p:tgtEl>
                                          <p:spTgt spid="214"/>
                                        </p:tgtEl>
                                        <p:attrNameLst>
                                          <p:attrName>style.visibility</p:attrName>
                                        </p:attrNameLst>
                                      </p:cBhvr>
                                      <p:to>
                                        <p:strVal val="hidden"/>
                                      </p:to>
                                    </p:set>
                                  </p:childTnLst>
                                </p:cTn>
                              </p:par>
                              <p:par>
                                <p:cTn id="85" presetID="1" presetClass="exit" presetSubtype="0" fill="hold" grpId="0" nodeType="withEffect">
                                  <p:stCondLst>
                                    <p:cond delay="0"/>
                                  </p:stCondLst>
                                  <p:childTnLst>
                                    <p:set>
                                      <p:cBhvr>
                                        <p:cTn id="86" dur="1" fill="hold">
                                          <p:stCondLst>
                                            <p:cond delay="0"/>
                                          </p:stCondLst>
                                        </p:cTn>
                                        <p:tgtEl>
                                          <p:spTgt spid="202"/>
                                        </p:tgtEl>
                                        <p:attrNameLst>
                                          <p:attrName>style.visibility</p:attrName>
                                        </p:attrNameLst>
                                      </p:cBhvr>
                                      <p:to>
                                        <p:strVal val="hidden"/>
                                      </p:to>
                                    </p:set>
                                  </p:childTnLst>
                                </p:cTn>
                              </p:par>
                              <p:par>
                                <p:cTn id="87" presetID="1" presetClass="exit" presetSubtype="0" fill="hold" grpId="0" nodeType="withEffect">
                                  <p:stCondLst>
                                    <p:cond delay="0"/>
                                  </p:stCondLst>
                                  <p:childTnLst>
                                    <p:set>
                                      <p:cBhvr>
                                        <p:cTn id="88" dur="1" fill="hold">
                                          <p:stCondLst>
                                            <p:cond delay="0"/>
                                          </p:stCondLst>
                                        </p:cTn>
                                        <p:tgtEl>
                                          <p:spTgt spid="204"/>
                                        </p:tgtEl>
                                        <p:attrNameLst>
                                          <p:attrName>style.visibility</p:attrName>
                                        </p:attrNameLst>
                                      </p:cBhvr>
                                      <p:to>
                                        <p:strVal val="hidden"/>
                                      </p:to>
                                    </p:set>
                                  </p:childTnLst>
                                </p:cTn>
                              </p:par>
                              <p:par>
                                <p:cTn id="89" presetID="1" presetClass="exit" presetSubtype="0" fill="hold" grpId="0" nodeType="withEffect">
                                  <p:stCondLst>
                                    <p:cond delay="0"/>
                                  </p:stCondLst>
                                  <p:childTnLst>
                                    <p:set>
                                      <p:cBhvr>
                                        <p:cTn id="90" dur="1" fill="hold">
                                          <p:stCondLst>
                                            <p:cond delay="0"/>
                                          </p:stCondLst>
                                        </p:cTn>
                                        <p:tgtEl>
                                          <p:spTgt spid="203"/>
                                        </p:tgtEl>
                                        <p:attrNameLst>
                                          <p:attrName>style.visibility</p:attrName>
                                        </p:attrNameLst>
                                      </p:cBhvr>
                                      <p:to>
                                        <p:strVal val="hidden"/>
                                      </p:to>
                                    </p:set>
                                  </p:childTnLst>
                                </p:cTn>
                              </p:par>
                              <p:par>
                                <p:cTn id="91" presetID="1"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7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8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8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85"/>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23"/>
                                        </p:tgtEl>
                                        <p:attrNameLst>
                                          <p:attrName>style.visibility</p:attrName>
                                        </p:attrNameLst>
                                      </p:cBhvr>
                                      <p:to>
                                        <p:strVal val="visible"/>
                                      </p:to>
                                    </p:set>
                                  </p:childTnLst>
                                </p:cTn>
                              </p:par>
                              <p:par>
                                <p:cTn id="105" presetID="1" presetClass="exit" presetSubtype="0" fill="hold" grpId="1" nodeType="withEffect">
                                  <p:stCondLst>
                                    <p:cond delay="0"/>
                                  </p:stCondLst>
                                  <p:childTnLst>
                                    <p:set>
                                      <p:cBhvr>
                                        <p:cTn id="106" dur="1" fill="hold">
                                          <p:stCondLst>
                                            <p:cond delay="0"/>
                                          </p:stCondLst>
                                        </p:cTn>
                                        <p:tgtEl>
                                          <p:spTgt spid="2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animBg="1"/>
      <p:bldP spid="185" grpId="0" animBg="1"/>
      <p:bldP spid="186" grpId="0" animBg="1"/>
      <p:bldP spid="196" grpId="0" animBg="1"/>
      <p:bldP spid="197" grpId="0" animBg="1"/>
      <p:bldP spid="198" grpId="0" animBg="1"/>
      <p:bldP spid="199" grpId="0" animBg="1"/>
      <p:bldP spid="200" grpId="0" animBg="1"/>
      <p:bldP spid="202" grpId="0" animBg="1"/>
      <p:bldP spid="203" grpId="0" animBg="1"/>
      <p:bldP spid="204" grpId="0" animBg="1"/>
      <p:bldP spid="209" grpId="0"/>
      <p:bldP spid="209" grpId="1"/>
      <p:bldP spid="218" grpId="0"/>
      <p:bldP spid="218" grpId="1"/>
      <p:bldP spid="21" grpId="0" animBg="1"/>
      <p:bldP spid="21" grpId="1" animBg="1"/>
      <p:bldP spid="22" grpId="0" animBg="1"/>
      <p:bldP spid="22" grpId="1" animBg="1"/>
      <p:bldP spid="220" grpId="0" animBg="1"/>
      <p:bldP spid="220" grpId="1" animBg="1"/>
      <p:bldP spid="221" grpId="0" animBg="1"/>
      <p:bldP spid="221" grpId="1" animBg="1"/>
      <p:bldP spid="223" grpId="0" animBg="1"/>
      <p:bldP spid="2" grpId="0"/>
      <p:bldP spid="2" grpId="1"/>
      <p:bldP spid="77" grpId="0" animBg="1"/>
      <p:bldP spid="7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50000"/>
                  </a:schemeClr>
                </a:solidFill>
              </a:rPr>
              <a:t>1. Sliding Window</a:t>
            </a:r>
            <a:endParaRPr lang="en-US" dirty="0">
              <a:solidFill>
                <a:schemeClr val="accent1">
                  <a:lumMod val="50000"/>
                </a:schemeClr>
              </a:solidFill>
            </a:endParaRPr>
          </a:p>
        </p:txBody>
      </p:sp>
      <p:sp>
        <p:nvSpPr>
          <p:cNvPr id="3" name="Content Placeholder 2"/>
          <p:cNvSpPr>
            <a:spLocks noGrp="1"/>
          </p:cNvSpPr>
          <p:nvPr>
            <p:ph idx="1"/>
          </p:nvPr>
        </p:nvSpPr>
        <p:spPr>
          <a:xfrm>
            <a:off x="457200" y="1371600"/>
            <a:ext cx="8077200" cy="4525963"/>
          </a:xfrm>
        </p:spPr>
        <p:txBody>
          <a:bodyPr>
            <a:normAutofit/>
          </a:bodyPr>
          <a:lstStyle/>
          <a:p>
            <a:r>
              <a:rPr lang="en-US" sz="2800" dirty="0" smtClean="0"/>
              <a:t>Strength:</a:t>
            </a:r>
          </a:p>
          <a:p>
            <a:pPr lvl="1"/>
            <a:r>
              <a:rPr lang="en-US" sz="2400" dirty="0" smtClean="0"/>
              <a:t>Intuitive approach</a:t>
            </a:r>
          </a:p>
          <a:p>
            <a:r>
              <a:rPr lang="en-US" sz="2800" dirty="0" smtClean="0"/>
              <a:t>Weaknesses:</a:t>
            </a:r>
          </a:p>
          <a:p>
            <a:pPr marL="914400" lvl="1" indent="-457200">
              <a:buFont typeface="+mj-lt"/>
              <a:buAutoNum type="arabicPeriod"/>
            </a:pPr>
            <a:r>
              <a:rPr lang="en-US" sz="2400" dirty="0" smtClean="0"/>
              <a:t>Fixed HCCL length assumption leads to inefficient HCCL definitions for pedestrians</a:t>
            </a:r>
          </a:p>
          <a:p>
            <a:pPr lvl="1"/>
            <a:r>
              <a:rPr lang="en-US" sz="2400" dirty="0" smtClean="0"/>
              <a:t>Can we improve upon this definition?</a:t>
            </a:r>
          </a:p>
        </p:txBody>
      </p:sp>
      <p:grpSp>
        <p:nvGrpSpPr>
          <p:cNvPr id="18" name="Group 17"/>
          <p:cNvGrpSpPr/>
          <p:nvPr/>
        </p:nvGrpSpPr>
        <p:grpSpPr>
          <a:xfrm>
            <a:off x="3581400" y="4800600"/>
            <a:ext cx="2514600" cy="1283732"/>
            <a:chOff x="3505200" y="4572000"/>
            <a:chExt cx="2514600" cy="1283732"/>
          </a:xfrm>
        </p:grpSpPr>
        <p:grpSp>
          <p:nvGrpSpPr>
            <p:cNvPr id="14" name="Group 13"/>
            <p:cNvGrpSpPr/>
            <p:nvPr/>
          </p:nvGrpSpPr>
          <p:grpSpPr>
            <a:xfrm>
              <a:off x="3505200" y="4572000"/>
              <a:ext cx="1905000" cy="960120"/>
              <a:chOff x="5410200" y="3124200"/>
              <a:chExt cx="1905000" cy="960120"/>
            </a:xfrm>
          </p:grpSpPr>
          <p:cxnSp>
            <p:nvCxnSpPr>
              <p:cNvPr id="4" name="Straight Connector 3"/>
              <p:cNvCxnSpPr/>
              <p:nvPr/>
            </p:nvCxnSpPr>
            <p:spPr>
              <a:xfrm>
                <a:off x="5410200" y="3429000"/>
                <a:ext cx="1905000" cy="0"/>
              </a:xfrm>
              <a:prstGeom prst="line">
                <a:avLst/>
              </a:prstGeom>
              <a:ln w="1270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5600131" y="3307080"/>
                <a:ext cx="1325880" cy="274320"/>
                <a:chOff x="5562600" y="2941320"/>
                <a:chExt cx="1295400" cy="274320"/>
              </a:xfrm>
            </p:grpSpPr>
            <p:cxnSp>
              <p:nvCxnSpPr>
                <p:cNvPr id="6" name="Straight Connector 5"/>
                <p:cNvCxnSpPr/>
                <p:nvPr/>
              </p:nvCxnSpPr>
              <p:spPr>
                <a:xfrm>
                  <a:off x="5562600" y="3063240"/>
                  <a:ext cx="1295400"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562600" y="294132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58000" y="294132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 name="Oval 8"/>
              <p:cNvSpPr/>
              <p:nvPr/>
            </p:nvSpPr>
            <p:spPr>
              <a:xfrm>
                <a:off x="5623560" y="3124200"/>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7</a:t>
                </a:r>
                <a:endParaRPr lang="en-US" sz="1700" dirty="0"/>
              </a:p>
            </p:txBody>
          </p:sp>
          <p:sp>
            <p:nvSpPr>
              <p:cNvPr id="10" name="Oval 9"/>
              <p:cNvSpPr/>
              <p:nvPr/>
            </p:nvSpPr>
            <p:spPr>
              <a:xfrm>
                <a:off x="5623560" y="3810000"/>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9</a:t>
                </a:r>
                <a:endParaRPr lang="en-US" sz="1700" dirty="0"/>
              </a:p>
            </p:txBody>
          </p:sp>
          <p:sp>
            <p:nvSpPr>
              <p:cNvPr id="11" name="Oval 10"/>
              <p:cNvSpPr/>
              <p:nvPr/>
            </p:nvSpPr>
            <p:spPr>
              <a:xfrm>
                <a:off x="5623560" y="3459480"/>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8</a:t>
                </a:r>
                <a:endParaRPr lang="en-US" sz="1700" dirty="0"/>
              </a:p>
            </p:txBody>
          </p:sp>
        </p:grpSp>
        <p:sp>
          <p:nvSpPr>
            <p:cNvPr id="16" name="Right Brace 15"/>
            <p:cNvSpPr/>
            <p:nvPr/>
          </p:nvSpPr>
          <p:spPr>
            <a:xfrm rot="5400000">
              <a:off x="4263390" y="4865370"/>
              <a:ext cx="464820" cy="82296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3505200" y="5486400"/>
              <a:ext cx="2514600" cy="369332"/>
            </a:xfrm>
            <a:prstGeom prst="rect">
              <a:avLst/>
            </a:prstGeom>
            <a:noFill/>
          </p:spPr>
          <p:txBody>
            <a:bodyPr wrap="square" rtlCol="0">
              <a:spAutoFit/>
            </a:bodyPr>
            <a:lstStyle/>
            <a:p>
              <a:r>
                <a:rPr lang="en-US" dirty="0" smtClean="0"/>
                <a:t>Excessive empty space</a:t>
              </a:r>
              <a:endParaRPr lang="en-US" dirty="0"/>
            </a:p>
          </p:txBody>
        </p:sp>
      </p:grpSp>
      <p:grpSp>
        <p:nvGrpSpPr>
          <p:cNvPr id="32" name="Group 31"/>
          <p:cNvGrpSpPr/>
          <p:nvPr/>
        </p:nvGrpSpPr>
        <p:grpSpPr>
          <a:xfrm>
            <a:off x="5562600" y="4888468"/>
            <a:ext cx="762000" cy="960120"/>
            <a:chOff x="6400800" y="4038600"/>
            <a:chExt cx="762000" cy="960120"/>
          </a:xfrm>
        </p:grpSpPr>
        <p:cxnSp>
          <p:nvCxnSpPr>
            <p:cNvPr id="23" name="Straight Connector 22"/>
            <p:cNvCxnSpPr/>
            <p:nvPr/>
          </p:nvCxnSpPr>
          <p:spPr>
            <a:xfrm>
              <a:off x="6400800" y="4343400"/>
              <a:ext cx="762000" cy="6773"/>
            </a:xfrm>
            <a:prstGeom prst="line">
              <a:avLst/>
            </a:prstGeom>
            <a:ln w="1270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6590731" y="4221480"/>
              <a:ext cx="343469" cy="289560"/>
              <a:chOff x="5562600" y="2941320"/>
              <a:chExt cx="1295400" cy="274320"/>
            </a:xfrm>
          </p:grpSpPr>
          <p:cxnSp>
            <p:nvCxnSpPr>
              <p:cNvPr id="28" name="Straight Connector 27"/>
              <p:cNvCxnSpPr/>
              <p:nvPr/>
            </p:nvCxnSpPr>
            <p:spPr>
              <a:xfrm>
                <a:off x="5562600" y="3063240"/>
                <a:ext cx="1295400"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562600" y="294132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858000" y="294132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 name="Oval 24"/>
            <p:cNvSpPr/>
            <p:nvPr/>
          </p:nvSpPr>
          <p:spPr>
            <a:xfrm>
              <a:off x="6614160" y="4038600"/>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7</a:t>
              </a:r>
              <a:endParaRPr lang="en-US" sz="1700" dirty="0"/>
            </a:p>
          </p:txBody>
        </p:sp>
        <p:sp>
          <p:nvSpPr>
            <p:cNvPr id="26" name="Oval 25"/>
            <p:cNvSpPr/>
            <p:nvPr/>
          </p:nvSpPr>
          <p:spPr>
            <a:xfrm>
              <a:off x="6614160" y="4724400"/>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9</a:t>
              </a:r>
              <a:endParaRPr lang="en-US" sz="1700" dirty="0"/>
            </a:p>
          </p:txBody>
        </p:sp>
        <p:sp>
          <p:nvSpPr>
            <p:cNvPr id="27" name="Oval 26"/>
            <p:cNvSpPr/>
            <p:nvPr/>
          </p:nvSpPr>
          <p:spPr>
            <a:xfrm>
              <a:off x="6614160" y="4373880"/>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8</a:t>
              </a:r>
              <a:endParaRPr lang="en-US" sz="1700" dirty="0"/>
            </a:p>
          </p:txBody>
        </p:sp>
      </p:grpSp>
      <p:sp>
        <p:nvSpPr>
          <p:cNvPr id="33" name="Down Arrow 32"/>
          <p:cNvSpPr/>
          <p:nvPr/>
        </p:nvSpPr>
        <p:spPr>
          <a:xfrm rot="16200000">
            <a:off x="4103370" y="4976098"/>
            <a:ext cx="457200" cy="58674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8795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par>
                          <p:cTn id="16" fill="hold">
                            <p:stCondLst>
                              <p:cond delay="0"/>
                            </p:stCondLst>
                            <p:childTnLst>
                              <p:par>
                                <p:cTn id="17" presetID="35" presetClass="path" presetSubtype="0" accel="50000" decel="50000" fill="hold" nodeType="afterEffect">
                                  <p:stCondLst>
                                    <p:cond delay="0"/>
                                  </p:stCondLst>
                                  <p:childTnLst>
                                    <p:animMotion origin="layout" path="M 0 0 L -0.25 0 E" pathEditMode="relative" ptsTypes="">
                                      <p:cBhvr>
                                        <p:cTn id="18" dur="1000" fill="hold"/>
                                        <p:tgtEl>
                                          <p:spTgt spid="18"/>
                                        </p:tgtEl>
                                        <p:attrNameLst>
                                          <p:attrName>ppt_x</p:attrName>
                                          <p:attrName>ppt_y</p:attrName>
                                        </p:attrNameLst>
                                      </p:cBhvr>
                                    </p:animMotion>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lstStyle/>
          <a:p>
            <a:r>
              <a:rPr lang="en-US" dirty="0" smtClean="0"/>
              <a:t>Another weakness of sliding window</a:t>
            </a:r>
            <a:endParaRPr lang="en-US" dirty="0"/>
          </a:p>
        </p:txBody>
      </p:sp>
      <p:cxnSp>
        <p:nvCxnSpPr>
          <p:cNvPr id="5" name="Straight Connector 4"/>
          <p:cNvCxnSpPr/>
          <p:nvPr/>
        </p:nvCxnSpPr>
        <p:spPr>
          <a:xfrm>
            <a:off x="807720" y="3505200"/>
            <a:ext cx="3017520" cy="0"/>
          </a:xfrm>
          <a:prstGeom prst="line">
            <a:avLst/>
          </a:prstGeom>
          <a:ln w="127000">
            <a:solidFill>
              <a:schemeClr val="tx1">
                <a:lumMod val="65000"/>
                <a:lumOff val="35000"/>
                <a:alpha val="60000"/>
              </a:schemeClr>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143000" y="3352800"/>
            <a:ext cx="1295400" cy="274320"/>
            <a:chOff x="5562600" y="2895600"/>
            <a:chExt cx="1295400" cy="274320"/>
          </a:xfrm>
        </p:grpSpPr>
        <p:cxnSp>
          <p:nvCxnSpPr>
            <p:cNvPr id="7" name="Straight Connector 6"/>
            <p:cNvCxnSpPr/>
            <p:nvPr/>
          </p:nvCxnSpPr>
          <p:spPr>
            <a:xfrm>
              <a:off x="5562600" y="3048000"/>
              <a:ext cx="1295400"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562600" y="289560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0" y="289560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 name="Oval 9"/>
          <p:cNvSpPr/>
          <p:nvPr/>
        </p:nvSpPr>
        <p:spPr>
          <a:xfrm>
            <a:off x="990600" y="3359820"/>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sz="1400" dirty="0" smtClean="0"/>
              <a:t>1</a:t>
            </a:r>
            <a:endParaRPr lang="en-US" sz="1400" dirty="0"/>
          </a:p>
        </p:txBody>
      </p:sp>
      <p:sp>
        <p:nvSpPr>
          <p:cNvPr id="11" name="Oval 10"/>
          <p:cNvSpPr/>
          <p:nvPr/>
        </p:nvSpPr>
        <p:spPr>
          <a:xfrm>
            <a:off x="1859280" y="3341145"/>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t>4</a:t>
            </a:r>
            <a:endParaRPr lang="en-US" sz="1400" dirty="0"/>
          </a:p>
        </p:txBody>
      </p:sp>
      <p:sp>
        <p:nvSpPr>
          <p:cNvPr id="12" name="Oval 11"/>
          <p:cNvSpPr/>
          <p:nvPr/>
        </p:nvSpPr>
        <p:spPr>
          <a:xfrm>
            <a:off x="2590800" y="3348318"/>
            <a:ext cx="274320" cy="27432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t>7</a:t>
            </a:r>
            <a:endParaRPr lang="en-US" sz="1400" dirty="0"/>
          </a:p>
        </p:txBody>
      </p:sp>
      <p:sp>
        <p:nvSpPr>
          <p:cNvPr id="13" name="Oval 12"/>
          <p:cNvSpPr/>
          <p:nvPr/>
        </p:nvSpPr>
        <p:spPr>
          <a:xfrm>
            <a:off x="2590800" y="3030739"/>
            <a:ext cx="274320" cy="27432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t>6</a:t>
            </a:r>
            <a:endParaRPr lang="en-US" sz="1400" dirty="0"/>
          </a:p>
        </p:txBody>
      </p:sp>
      <p:sp>
        <p:nvSpPr>
          <p:cNvPr id="18" name="Oval 17"/>
          <p:cNvSpPr/>
          <p:nvPr/>
        </p:nvSpPr>
        <p:spPr>
          <a:xfrm>
            <a:off x="1859280" y="3687183"/>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t>5</a:t>
            </a:r>
            <a:endParaRPr lang="en-US" sz="1400" dirty="0"/>
          </a:p>
        </p:txBody>
      </p:sp>
      <p:sp>
        <p:nvSpPr>
          <p:cNvPr id="19" name="Oval 18"/>
          <p:cNvSpPr/>
          <p:nvPr/>
        </p:nvSpPr>
        <p:spPr>
          <a:xfrm>
            <a:off x="1859280" y="3013038"/>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t>3</a:t>
            </a:r>
            <a:endParaRPr lang="en-US" sz="1400" dirty="0"/>
          </a:p>
        </p:txBody>
      </p:sp>
      <p:sp>
        <p:nvSpPr>
          <p:cNvPr id="20" name="Oval 19"/>
          <p:cNvSpPr/>
          <p:nvPr/>
        </p:nvSpPr>
        <p:spPr>
          <a:xfrm>
            <a:off x="1859280" y="2667000"/>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t>2</a:t>
            </a:r>
            <a:endParaRPr lang="en-US" sz="1400" dirty="0"/>
          </a:p>
        </p:txBody>
      </p:sp>
      <p:sp>
        <p:nvSpPr>
          <p:cNvPr id="29" name="Rectangle 28"/>
          <p:cNvSpPr/>
          <p:nvPr/>
        </p:nvSpPr>
        <p:spPr>
          <a:xfrm>
            <a:off x="1249680" y="4182780"/>
            <a:ext cx="1996440" cy="6635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Recommended by Sliding Window</a:t>
            </a:r>
            <a:endParaRPr lang="en-US" dirty="0"/>
          </a:p>
        </p:txBody>
      </p:sp>
      <p:cxnSp>
        <p:nvCxnSpPr>
          <p:cNvPr id="43" name="Straight Connector 42"/>
          <p:cNvCxnSpPr/>
          <p:nvPr/>
        </p:nvCxnSpPr>
        <p:spPr>
          <a:xfrm>
            <a:off x="4831080" y="3505200"/>
            <a:ext cx="3017520" cy="0"/>
          </a:xfrm>
          <a:prstGeom prst="line">
            <a:avLst/>
          </a:prstGeom>
          <a:ln w="127000">
            <a:solidFill>
              <a:schemeClr val="tx1">
                <a:lumMod val="65000"/>
                <a:lumOff val="35000"/>
                <a:alpha val="60000"/>
              </a:schemeClr>
            </a:solidFill>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5867400" y="3352800"/>
            <a:ext cx="1295400" cy="274320"/>
            <a:chOff x="5562600" y="2895600"/>
            <a:chExt cx="1295400" cy="274320"/>
          </a:xfrm>
        </p:grpSpPr>
        <p:cxnSp>
          <p:nvCxnSpPr>
            <p:cNvPr id="45" name="Straight Connector 44"/>
            <p:cNvCxnSpPr/>
            <p:nvPr/>
          </p:nvCxnSpPr>
          <p:spPr>
            <a:xfrm>
              <a:off x="5562600" y="3048000"/>
              <a:ext cx="1295400"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62600" y="289560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858000" y="289560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8" name="Oval 47"/>
          <p:cNvSpPr/>
          <p:nvPr/>
        </p:nvSpPr>
        <p:spPr>
          <a:xfrm>
            <a:off x="5013960" y="3359820"/>
            <a:ext cx="274320" cy="27432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lIns="0" tIns="0" rIns="0" bIns="0" rtlCol="0" anchor="ctr">
            <a:noAutofit/>
          </a:bodyPr>
          <a:lstStyle/>
          <a:p>
            <a:pPr algn="ctr"/>
            <a:r>
              <a:rPr lang="en-US" sz="1400" dirty="0" smtClean="0"/>
              <a:t>1</a:t>
            </a:r>
            <a:endParaRPr lang="en-US" sz="1400" dirty="0"/>
          </a:p>
        </p:txBody>
      </p:sp>
      <p:sp>
        <p:nvSpPr>
          <p:cNvPr id="49" name="Oval 48"/>
          <p:cNvSpPr/>
          <p:nvPr/>
        </p:nvSpPr>
        <p:spPr>
          <a:xfrm>
            <a:off x="5882640" y="3341145"/>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t>4</a:t>
            </a:r>
            <a:endParaRPr lang="en-US" sz="1400" dirty="0"/>
          </a:p>
        </p:txBody>
      </p:sp>
      <p:sp>
        <p:nvSpPr>
          <p:cNvPr id="50" name="Oval 49"/>
          <p:cNvSpPr/>
          <p:nvPr/>
        </p:nvSpPr>
        <p:spPr>
          <a:xfrm>
            <a:off x="6614160" y="3348318"/>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t>7</a:t>
            </a:r>
            <a:endParaRPr lang="en-US" sz="1400" dirty="0"/>
          </a:p>
        </p:txBody>
      </p:sp>
      <p:sp>
        <p:nvSpPr>
          <p:cNvPr id="51" name="Oval 50"/>
          <p:cNvSpPr/>
          <p:nvPr/>
        </p:nvSpPr>
        <p:spPr>
          <a:xfrm>
            <a:off x="6614160" y="3030739"/>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t>6</a:t>
            </a:r>
            <a:endParaRPr lang="en-US" sz="1400" dirty="0"/>
          </a:p>
        </p:txBody>
      </p:sp>
      <p:sp>
        <p:nvSpPr>
          <p:cNvPr id="52" name="Oval 51"/>
          <p:cNvSpPr/>
          <p:nvPr/>
        </p:nvSpPr>
        <p:spPr>
          <a:xfrm>
            <a:off x="5882640" y="3687183"/>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t>5</a:t>
            </a:r>
            <a:endParaRPr lang="en-US" sz="1400" dirty="0"/>
          </a:p>
        </p:txBody>
      </p:sp>
      <p:sp>
        <p:nvSpPr>
          <p:cNvPr id="53" name="Oval 52"/>
          <p:cNvSpPr/>
          <p:nvPr/>
        </p:nvSpPr>
        <p:spPr>
          <a:xfrm>
            <a:off x="5882640" y="3013038"/>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t>3</a:t>
            </a:r>
            <a:endParaRPr lang="en-US" sz="1400" dirty="0"/>
          </a:p>
        </p:txBody>
      </p:sp>
      <p:sp>
        <p:nvSpPr>
          <p:cNvPr id="54" name="Oval 53"/>
          <p:cNvSpPr/>
          <p:nvPr/>
        </p:nvSpPr>
        <p:spPr>
          <a:xfrm>
            <a:off x="5882640" y="2667000"/>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t>2</a:t>
            </a:r>
            <a:endParaRPr lang="en-US" sz="1400" dirty="0"/>
          </a:p>
        </p:txBody>
      </p:sp>
      <p:sp>
        <p:nvSpPr>
          <p:cNvPr id="55" name="Rectangle 54"/>
          <p:cNvSpPr/>
          <p:nvPr/>
        </p:nvSpPr>
        <p:spPr>
          <a:xfrm>
            <a:off x="5273040" y="4182780"/>
            <a:ext cx="1996440" cy="6635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Optimal</a:t>
            </a:r>
            <a:endParaRPr lang="en-US" dirty="0"/>
          </a:p>
        </p:txBody>
      </p:sp>
      <p:sp>
        <p:nvSpPr>
          <p:cNvPr id="56" name="TextBox 55"/>
          <p:cNvSpPr txBox="1"/>
          <p:nvPr/>
        </p:nvSpPr>
        <p:spPr>
          <a:xfrm>
            <a:off x="228599" y="1840468"/>
            <a:ext cx="4087871" cy="646331"/>
          </a:xfrm>
          <a:prstGeom prst="rect">
            <a:avLst/>
          </a:prstGeom>
          <a:noFill/>
        </p:spPr>
        <p:txBody>
          <a:bodyPr wrap="square" rtlCol="0">
            <a:spAutoFit/>
          </a:bodyPr>
          <a:lstStyle/>
          <a:p>
            <a:r>
              <a:rPr lang="en-US" dirty="0" smtClean="0"/>
              <a:t>Fixed window length (w): 0.1 miles</a:t>
            </a:r>
            <a:endParaRPr lang="en-US" dirty="0"/>
          </a:p>
          <a:p>
            <a:r>
              <a:rPr lang="en-US" dirty="0" smtClean="0"/>
              <a:t>Minimum number of crashes (</a:t>
            </a:r>
            <a:r>
              <a:rPr lang="en-US" dirty="0" err="1" smtClean="0"/>
              <a:t>n</a:t>
            </a:r>
            <a:r>
              <a:rPr lang="en-US" baseline="-25000" dirty="0" err="1" smtClean="0"/>
              <a:t>min</a:t>
            </a:r>
            <a:r>
              <a:rPr lang="en-US" dirty="0" smtClean="0"/>
              <a:t>): 3</a:t>
            </a:r>
          </a:p>
        </p:txBody>
      </p:sp>
      <p:sp>
        <p:nvSpPr>
          <p:cNvPr id="57" name="TextBox 56"/>
          <p:cNvSpPr txBox="1"/>
          <p:nvPr/>
        </p:nvSpPr>
        <p:spPr>
          <a:xfrm>
            <a:off x="304800" y="5374920"/>
            <a:ext cx="8381999" cy="461665"/>
          </a:xfrm>
          <a:prstGeom prst="rect">
            <a:avLst/>
          </a:prstGeom>
          <a:noFill/>
        </p:spPr>
        <p:txBody>
          <a:bodyPr wrap="square" rtlCol="0">
            <a:spAutoFit/>
          </a:bodyPr>
          <a:lstStyle/>
          <a:p>
            <a:pPr marL="457200" indent="-457200">
              <a:buFont typeface="+mj-lt"/>
              <a:buAutoNum type="arabicPeriod" startAt="2"/>
            </a:pPr>
            <a:r>
              <a:rPr lang="en-US" sz="2400" dirty="0" smtClean="0"/>
              <a:t>The first HCCL identified may not always be the best!</a:t>
            </a:r>
          </a:p>
        </p:txBody>
      </p:sp>
    </p:spTree>
    <p:extLst>
      <p:ext uri="{BB962C8B-B14F-4D97-AF65-F5344CB8AC3E}">
        <p14:creationId xmlns:p14="http://schemas.microsoft.com/office/powerpoint/2010/main" val="420556401"/>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Dynamic Programming</a:t>
            </a:r>
            <a:endParaRPr lang="en-US" dirty="0"/>
          </a:p>
        </p:txBody>
      </p:sp>
      <p:sp>
        <p:nvSpPr>
          <p:cNvPr id="3" name="Content Placeholder 2"/>
          <p:cNvSpPr>
            <a:spLocks noGrp="1"/>
          </p:cNvSpPr>
          <p:nvPr>
            <p:ph idx="1"/>
          </p:nvPr>
        </p:nvSpPr>
        <p:spPr/>
        <p:txBody>
          <a:bodyPr>
            <a:noAutofit/>
          </a:bodyPr>
          <a:lstStyle/>
          <a:p>
            <a:r>
              <a:rPr lang="en-US" sz="2800" dirty="0" smtClean="0"/>
              <a:t>Dynamic programming (DP) provides a framework to systematically evaluate all possible combinations of HCCLs</a:t>
            </a:r>
          </a:p>
          <a:p>
            <a:endParaRPr lang="en-US" sz="2800" dirty="0" smtClean="0"/>
          </a:p>
          <a:p>
            <a:r>
              <a:rPr lang="en-US" sz="2800" dirty="0" smtClean="0"/>
              <a:t>Modification to the HCCL definition: </a:t>
            </a:r>
          </a:p>
          <a:p>
            <a:pPr lvl="1"/>
            <a:r>
              <a:rPr lang="en-US" sz="2400" dirty="0" smtClean="0"/>
              <a:t>Relax the fixed window length assumption</a:t>
            </a:r>
          </a:p>
          <a:p>
            <a:pPr lvl="1"/>
            <a:r>
              <a:rPr lang="en-US" sz="2400" dirty="0" smtClean="0"/>
              <a:t>Interpret the user input as the maximum possible crash window size </a:t>
            </a:r>
            <a:endParaRPr lang="en-US" sz="2400" dirty="0"/>
          </a:p>
        </p:txBody>
      </p:sp>
    </p:spTree>
    <p:extLst>
      <p:ext uri="{BB962C8B-B14F-4D97-AF65-F5344CB8AC3E}">
        <p14:creationId xmlns:p14="http://schemas.microsoft.com/office/powerpoint/2010/main" val="28406943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Dynamic Programming</a:t>
            </a:r>
            <a:endParaRPr lang="en-US" dirty="0"/>
          </a:p>
        </p:txBody>
      </p:sp>
      <p:sp>
        <p:nvSpPr>
          <p:cNvPr id="3" name="Content Placeholder 2"/>
          <p:cNvSpPr>
            <a:spLocks noGrp="1"/>
          </p:cNvSpPr>
          <p:nvPr>
            <p:ph idx="1"/>
          </p:nvPr>
        </p:nvSpPr>
        <p:spPr/>
        <p:txBody>
          <a:bodyPr>
            <a:noAutofit/>
          </a:bodyPr>
          <a:lstStyle/>
          <a:p>
            <a:r>
              <a:rPr lang="en-US" sz="2800" dirty="0" smtClean="0"/>
              <a:t>Has an overarching objective function:</a:t>
            </a:r>
          </a:p>
          <a:p>
            <a:endParaRPr lang="en-US" sz="2800" dirty="0"/>
          </a:p>
          <a:p>
            <a:pPr marL="0" indent="0" algn="ctr">
              <a:buNone/>
            </a:pPr>
            <a:r>
              <a:rPr lang="en-US" i="1" dirty="0" smtClean="0"/>
              <a:t>To maximize the overall collision coverage of HCCLs</a:t>
            </a:r>
            <a:endParaRPr lang="en-US" sz="2800" i="1" dirty="0"/>
          </a:p>
        </p:txBody>
      </p:sp>
    </p:spTree>
    <p:extLst>
      <p:ext uri="{BB962C8B-B14F-4D97-AF65-F5344CB8AC3E}">
        <p14:creationId xmlns:p14="http://schemas.microsoft.com/office/powerpoint/2010/main" val="1083298739"/>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944880" y="3593068"/>
            <a:ext cx="6370320" cy="0"/>
          </a:xfrm>
          <a:prstGeom prst="line">
            <a:avLst/>
          </a:prstGeom>
          <a:ln w="1270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6309360" y="3429000"/>
            <a:ext cx="320040" cy="274320"/>
            <a:chOff x="5562600" y="2895600"/>
            <a:chExt cx="1295400" cy="274320"/>
          </a:xfrm>
        </p:grpSpPr>
        <p:cxnSp>
          <p:nvCxnSpPr>
            <p:cNvPr id="72" name="Straight Connector 71"/>
            <p:cNvCxnSpPr/>
            <p:nvPr/>
          </p:nvCxnSpPr>
          <p:spPr>
            <a:xfrm>
              <a:off x="5562600" y="3048000"/>
              <a:ext cx="1295400"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562600" y="289560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858000" y="289560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a:xfrm>
            <a:off x="914400" y="5421868"/>
            <a:ext cx="7284720" cy="0"/>
          </a:xfrm>
          <a:prstGeom prst="line">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914400" y="534566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209800" y="534566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505200" y="534566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800600" y="534566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096000" y="534566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391400" y="534566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62000" y="5498068"/>
            <a:ext cx="365760" cy="338554"/>
          </a:xfrm>
          <a:prstGeom prst="rect">
            <a:avLst/>
          </a:prstGeom>
          <a:noFill/>
        </p:spPr>
        <p:txBody>
          <a:bodyPr wrap="square" rtlCol="0">
            <a:spAutoFit/>
          </a:bodyPr>
          <a:lstStyle/>
          <a:p>
            <a:pPr algn="ctr"/>
            <a:r>
              <a:rPr lang="en-US" sz="1600" dirty="0" smtClean="0"/>
              <a:t>0</a:t>
            </a:r>
            <a:endParaRPr lang="en-US" sz="1600" dirty="0"/>
          </a:p>
        </p:txBody>
      </p:sp>
      <p:sp>
        <p:nvSpPr>
          <p:cNvPr id="43" name="TextBox 42"/>
          <p:cNvSpPr txBox="1"/>
          <p:nvPr/>
        </p:nvSpPr>
        <p:spPr>
          <a:xfrm>
            <a:off x="1981200" y="5498068"/>
            <a:ext cx="518160" cy="338554"/>
          </a:xfrm>
          <a:prstGeom prst="rect">
            <a:avLst/>
          </a:prstGeom>
          <a:noFill/>
        </p:spPr>
        <p:txBody>
          <a:bodyPr wrap="square" rtlCol="0">
            <a:spAutoFit/>
          </a:bodyPr>
          <a:lstStyle/>
          <a:p>
            <a:pPr algn="ctr"/>
            <a:r>
              <a:rPr lang="en-US" sz="1600" dirty="0" smtClean="0"/>
              <a:t>0.2</a:t>
            </a:r>
            <a:endParaRPr lang="en-US" sz="1600" dirty="0"/>
          </a:p>
        </p:txBody>
      </p:sp>
      <p:sp>
        <p:nvSpPr>
          <p:cNvPr id="44" name="TextBox 43"/>
          <p:cNvSpPr txBox="1"/>
          <p:nvPr/>
        </p:nvSpPr>
        <p:spPr>
          <a:xfrm>
            <a:off x="3215640" y="5498068"/>
            <a:ext cx="518160" cy="338554"/>
          </a:xfrm>
          <a:prstGeom prst="rect">
            <a:avLst/>
          </a:prstGeom>
          <a:noFill/>
        </p:spPr>
        <p:txBody>
          <a:bodyPr wrap="square" rtlCol="0">
            <a:spAutoFit/>
          </a:bodyPr>
          <a:lstStyle/>
          <a:p>
            <a:pPr algn="ctr"/>
            <a:r>
              <a:rPr lang="en-US" sz="1600" dirty="0" smtClean="0"/>
              <a:t>0.4</a:t>
            </a:r>
            <a:endParaRPr lang="en-US" sz="1600" dirty="0"/>
          </a:p>
        </p:txBody>
      </p:sp>
      <p:sp>
        <p:nvSpPr>
          <p:cNvPr id="45" name="TextBox 44"/>
          <p:cNvSpPr txBox="1"/>
          <p:nvPr/>
        </p:nvSpPr>
        <p:spPr>
          <a:xfrm>
            <a:off x="4587240" y="5464314"/>
            <a:ext cx="518160" cy="338554"/>
          </a:xfrm>
          <a:prstGeom prst="rect">
            <a:avLst/>
          </a:prstGeom>
          <a:noFill/>
        </p:spPr>
        <p:txBody>
          <a:bodyPr wrap="square" rtlCol="0">
            <a:spAutoFit/>
          </a:bodyPr>
          <a:lstStyle/>
          <a:p>
            <a:pPr algn="ctr"/>
            <a:r>
              <a:rPr lang="en-US" sz="1600" dirty="0" smtClean="0"/>
              <a:t>0.6</a:t>
            </a:r>
            <a:endParaRPr lang="en-US" sz="1600" dirty="0"/>
          </a:p>
        </p:txBody>
      </p:sp>
      <p:sp>
        <p:nvSpPr>
          <p:cNvPr id="46" name="TextBox 45"/>
          <p:cNvSpPr txBox="1"/>
          <p:nvPr/>
        </p:nvSpPr>
        <p:spPr>
          <a:xfrm>
            <a:off x="5806440" y="5464314"/>
            <a:ext cx="518160" cy="338554"/>
          </a:xfrm>
          <a:prstGeom prst="rect">
            <a:avLst/>
          </a:prstGeom>
          <a:noFill/>
        </p:spPr>
        <p:txBody>
          <a:bodyPr wrap="square" rtlCol="0">
            <a:spAutoFit/>
          </a:bodyPr>
          <a:lstStyle/>
          <a:p>
            <a:pPr algn="ctr"/>
            <a:r>
              <a:rPr lang="en-US" sz="1600" dirty="0" smtClean="0"/>
              <a:t>0.8</a:t>
            </a:r>
            <a:endParaRPr lang="en-US" sz="1600" dirty="0"/>
          </a:p>
        </p:txBody>
      </p:sp>
      <p:sp>
        <p:nvSpPr>
          <p:cNvPr id="47" name="TextBox 46"/>
          <p:cNvSpPr txBox="1"/>
          <p:nvPr/>
        </p:nvSpPr>
        <p:spPr>
          <a:xfrm>
            <a:off x="7162800" y="5464314"/>
            <a:ext cx="518160" cy="338554"/>
          </a:xfrm>
          <a:prstGeom prst="rect">
            <a:avLst/>
          </a:prstGeom>
          <a:noFill/>
        </p:spPr>
        <p:txBody>
          <a:bodyPr wrap="square" rtlCol="0">
            <a:spAutoFit/>
          </a:bodyPr>
          <a:lstStyle/>
          <a:p>
            <a:pPr algn="ctr"/>
            <a:r>
              <a:rPr lang="en-US" sz="1600" dirty="0" smtClean="0"/>
              <a:t>1.0</a:t>
            </a:r>
            <a:endParaRPr lang="en-US" sz="1600" dirty="0"/>
          </a:p>
        </p:txBody>
      </p:sp>
      <p:grpSp>
        <p:nvGrpSpPr>
          <p:cNvPr id="4" name="Group 3"/>
          <p:cNvGrpSpPr/>
          <p:nvPr/>
        </p:nvGrpSpPr>
        <p:grpSpPr>
          <a:xfrm>
            <a:off x="5593080" y="3440668"/>
            <a:ext cx="320040" cy="274320"/>
            <a:chOff x="5562600" y="2895600"/>
            <a:chExt cx="1295400" cy="274320"/>
          </a:xfrm>
        </p:grpSpPr>
        <p:cxnSp>
          <p:nvCxnSpPr>
            <p:cNvPr id="28" name="Straight Connector 27"/>
            <p:cNvCxnSpPr/>
            <p:nvPr/>
          </p:nvCxnSpPr>
          <p:spPr>
            <a:xfrm>
              <a:off x="5562600" y="3048000"/>
              <a:ext cx="1295400"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562600" y="289560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858000" y="289560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2484120" y="3440668"/>
            <a:ext cx="640080" cy="274320"/>
            <a:chOff x="5562600" y="2895600"/>
            <a:chExt cx="1295400" cy="274320"/>
          </a:xfrm>
        </p:grpSpPr>
        <p:cxnSp>
          <p:nvCxnSpPr>
            <p:cNvPr id="53" name="Straight Connector 52"/>
            <p:cNvCxnSpPr/>
            <p:nvPr/>
          </p:nvCxnSpPr>
          <p:spPr>
            <a:xfrm>
              <a:off x="5562600" y="3048000"/>
              <a:ext cx="1295400"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562600" y="289560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858000" y="289560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1029393" y="3440668"/>
            <a:ext cx="822960" cy="274320"/>
            <a:chOff x="5562600" y="2895600"/>
            <a:chExt cx="1295400" cy="274320"/>
          </a:xfrm>
        </p:grpSpPr>
        <p:cxnSp>
          <p:nvCxnSpPr>
            <p:cNvPr id="57" name="Straight Connector 56"/>
            <p:cNvCxnSpPr/>
            <p:nvPr/>
          </p:nvCxnSpPr>
          <p:spPr>
            <a:xfrm>
              <a:off x="5562600" y="3048000"/>
              <a:ext cx="1295400"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562600" y="289560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858000" y="289560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3505200" y="3440668"/>
            <a:ext cx="685800" cy="274320"/>
            <a:chOff x="5562600" y="2895600"/>
            <a:chExt cx="1295400" cy="274320"/>
          </a:xfrm>
        </p:grpSpPr>
        <p:cxnSp>
          <p:nvCxnSpPr>
            <p:cNvPr id="61" name="Straight Connector 60"/>
            <p:cNvCxnSpPr/>
            <p:nvPr/>
          </p:nvCxnSpPr>
          <p:spPr>
            <a:xfrm>
              <a:off x="5562600" y="3048000"/>
              <a:ext cx="1295400"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562600" y="289560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858000" y="289560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 name="Oval 5"/>
          <p:cNvSpPr/>
          <p:nvPr/>
        </p:nvSpPr>
        <p:spPr>
          <a:xfrm>
            <a:off x="1051560" y="3440668"/>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solidFill>
                  <a:schemeClr val="bg1"/>
                </a:solidFill>
              </a:rPr>
              <a:t>1</a:t>
            </a:r>
            <a:endParaRPr lang="en-US" sz="1700" dirty="0">
              <a:solidFill>
                <a:schemeClr val="bg1"/>
              </a:solidFill>
            </a:endParaRPr>
          </a:p>
        </p:txBody>
      </p:sp>
      <p:sp>
        <p:nvSpPr>
          <p:cNvPr id="7" name="Oval 6"/>
          <p:cNvSpPr/>
          <p:nvPr/>
        </p:nvSpPr>
        <p:spPr>
          <a:xfrm>
            <a:off x="1578033" y="3440668"/>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solidFill>
                  <a:schemeClr val="bg1"/>
                </a:solidFill>
              </a:rPr>
              <a:t>2</a:t>
            </a:r>
            <a:endParaRPr lang="en-US" sz="1700" dirty="0">
              <a:solidFill>
                <a:schemeClr val="bg1"/>
              </a:solidFill>
            </a:endParaRPr>
          </a:p>
        </p:txBody>
      </p:sp>
      <p:sp>
        <p:nvSpPr>
          <p:cNvPr id="8" name="Oval 7"/>
          <p:cNvSpPr/>
          <p:nvPr/>
        </p:nvSpPr>
        <p:spPr>
          <a:xfrm>
            <a:off x="2514600" y="3440668"/>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3</a:t>
            </a:r>
            <a:endParaRPr lang="en-US" sz="1700" dirty="0"/>
          </a:p>
        </p:txBody>
      </p:sp>
      <p:sp>
        <p:nvSpPr>
          <p:cNvPr id="14" name="Oval 13"/>
          <p:cNvSpPr/>
          <p:nvPr/>
        </p:nvSpPr>
        <p:spPr>
          <a:xfrm>
            <a:off x="2849880" y="3440668"/>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4</a:t>
            </a:r>
            <a:endParaRPr lang="en-US" sz="1700" dirty="0"/>
          </a:p>
        </p:txBody>
      </p:sp>
      <p:sp>
        <p:nvSpPr>
          <p:cNvPr id="9" name="Oval 8"/>
          <p:cNvSpPr/>
          <p:nvPr/>
        </p:nvSpPr>
        <p:spPr>
          <a:xfrm>
            <a:off x="3535680" y="3440668"/>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5</a:t>
            </a:r>
            <a:endParaRPr lang="en-US" sz="1700" dirty="0"/>
          </a:p>
        </p:txBody>
      </p:sp>
      <p:sp>
        <p:nvSpPr>
          <p:cNvPr id="15" name="Oval 14"/>
          <p:cNvSpPr/>
          <p:nvPr/>
        </p:nvSpPr>
        <p:spPr>
          <a:xfrm>
            <a:off x="3916680" y="3455908"/>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6</a:t>
            </a:r>
            <a:endParaRPr lang="en-US" sz="1700" dirty="0"/>
          </a:p>
        </p:txBody>
      </p:sp>
      <p:sp>
        <p:nvSpPr>
          <p:cNvPr id="10" name="Oval 9"/>
          <p:cNvSpPr/>
          <p:nvPr/>
        </p:nvSpPr>
        <p:spPr>
          <a:xfrm>
            <a:off x="5623560" y="3288268"/>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7</a:t>
            </a:r>
            <a:endParaRPr lang="en-US" sz="1700" dirty="0"/>
          </a:p>
        </p:txBody>
      </p:sp>
      <p:sp>
        <p:nvSpPr>
          <p:cNvPr id="11" name="Oval 10"/>
          <p:cNvSpPr/>
          <p:nvPr/>
        </p:nvSpPr>
        <p:spPr>
          <a:xfrm>
            <a:off x="5623560" y="3974068"/>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9</a:t>
            </a:r>
            <a:endParaRPr lang="en-US" sz="1700" dirty="0"/>
          </a:p>
        </p:txBody>
      </p:sp>
      <p:sp>
        <p:nvSpPr>
          <p:cNvPr id="23" name="Oval 22"/>
          <p:cNvSpPr/>
          <p:nvPr/>
        </p:nvSpPr>
        <p:spPr>
          <a:xfrm>
            <a:off x="5623560" y="3623548"/>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8</a:t>
            </a:r>
            <a:endParaRPr lang="en-US" sz="1700" dirty="0"/>
          </a:p>
        </p:txBody>
      </p:sp>
      <p:sp>
        <p:nvSpPr>
          <p:cNvPr id="66" name="TextBox 65"/>
          <p:cNvSpPr txBox="1"/>
          <p:nvPr/>
        </p:nvSpPr>
        <p:spPr>
          <a:xfrm>
            <a:off x="2301240" y="5726668"/>
            <a:ext cx="3642360" cy="369332"/>
          </a:xfrm>
          <a:prstGeom prst="rect">
            <a:avLst/>
          </a:prstGeom>
          <a:noFill/>
        </p:spPr>
        <p:txBody>
          <a:bodyPr wrap="square" rtlCol="0">
            <a:spAutoFit/>
          </a:bodyPr>
          <a:lstStyle/>
          <a:p>
            <a:pPr algn="ctr"/>
            <a:r>
              <a:rPr lang="en-US" dirty="0" err="1" smtClean="0"/>
              <a:t>Postmile</a:t>
            </a:r>
            <a:endParaRPr lang="en-US" dirty="0" smtClean="0"/>
          </a:p>
        </p:txBody>
      </p:sp>
      <p:sp>
        <p:nvSpPr>
          <p:cNvPr id="68" name="TextBox 67"/>
          <p:cNvSpPr txBox="1"/>
          <p:nvPr/>
        </p:nvSpPr>
        <p:spPr>
          <a:xfrm>
            <a:off x="4800600" y="1727537"/>
            <a:ext cx="3886200" cy="646331"/>
          </a:xfrm>
          <a:prstGeom prst="rect">
            <a:avLst/>
          </a:prstGeom>
          <a:noFill/>
        </p:spPr>
        <p:txBody>
          <a:bodyPr wrap="square" rtlCol="0">
            <a:spAutoFit/>
          </a:bodyPr>
          <a:lstStyle/>
          <a:p>
            <a:r>
              <a:rPr lang="en-US" dirty="0" smtClean="0"/>
              <a:t>Number </a:t>
            </a:r>
            <a:r>
              <a:rPr lang="en-US" dirty="0"/>
              <a:t>of </a:t>
            </a:r>
            <a:r>
              <a:rPr lang="en-US" dirty="0" smtClean="0"/>
              <a:t>HCCLs identified: </a:t>
            </a:r>
            <a:r>
              <a:rPr lang="en-US" dirty="0"/>
              <a:t>5</a:t>
            </a:r>
          </a:p>
          <a:p>
            <a:r>
              <a:rPr lang="en-US" dirty="0" smtClean="0"/>
              <a:t>Total number of crashes covered: 11</a:t>
            </a:r>
          </a:p>
        </p:txBody>
      </p:sp>
      <p:sp>
        <p:nvSpPr>
          <p:cNvPr id="69" name="TextBox 68"/>
          <p:cNvSpPr txBox="1"/>
          <p:nvPr/>
        </p:nvSpPr>
        <p:spPr>
          <a:xfrm>
            <a:off x="457200" y="1718607"/>
            <a:ext cx="4389120" cy="646331"/>
          </a:xfrm>
          <a:prstGeom prst="rect">
            <a:avLst/>
          </a:prstGeom>
          <a:noFill/>
        </p:spPr>
        <p:txBody>
          <a:bodyPr wrap="square" rtlCol="0">
            <a:spAutoFit/>
          </a:bodyPr>
          <a:lstStyle/>
          <a:p>
            <a:r>
              <a:rPr lang="en-US" b="1" i="1" dirty="0" smtClean="0"/>
              <a:t>Maximum</a:t>
            </a:r>
            <a:r>
              <a:rPr lang="en-US" dirty="0" smtClean="0"/>
              <a:t> window length (w): 0.1 miles</a:t>
            </a:r>
            <a:endParaRPr lang="en-US" dirty="0"/>
          </a:p>
          <a:p>
            <a:r>
              <a:rPr lang="en-US" dirty="0" smtClean="0"/>
              <a:t>Minimum number of crashes (</a:t>
            </a:r>
            <a:r>
              <a:rPr lang="en-US" dirty="0" err="1" smtClean="0"/>
              <a:t>n</a:t>
            </a:r>
            <a:r>
              <a:rPr lang="en-US" baseline="-25000" dirty="0" err="1" smtClean="0"/>
              <a:t>min</a:t>
            </a:r>
            <a:r>
              <a:rPr lang="en-US" dirty="0" smtClean="0"/>
              <a:t>): 2</a:t>
            </a:r>
          </a:p>
        </p:txBody>
      </p:sp>
      <p:sp>
        <p:nvSpPr>
          <p:cNvPr id="49"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1">
                    <a:lumMod val="50000"/>
                  </a:schemeClr>
                </a:solidFill>
              </a:rPr>
              <a:t>2. Dynamic Programming</a:t>
            </a:r>
            <a:endParaRPr lang="en-US" dirty="0">
              <a:solidFill>
                <a:schemeClr val="accent1">
                  <a:lumMod val="50000"/>
                </a:schemeClr>
              </a:solidFill>
            </a:endParaRPr>
          </a:p>
        </p:txBody>
      </p:sp>
      <p:sp>
        <p:nvSpPr>
          <p:cNvPr id="67" name="Oval 66"/>
          <p:cNvSpPr/>
          <p:nvPr/>
        </p:nvSpPr>
        <p:spPr>
          <a:xfrm>
            <a:off x="6331527" y="3611880"/>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wrap="none" rtlCol="0" anchor="ctr"/>
          <a:lstStyle/>
          <a:p>
            <a:pPr algn="ctr"/>
            <a:r>
              <a:rPr lang="en-US" sz="1700" dirty="0" smtClean="0"/>
              <a:t>11</a:t>
            </a:r>
            <a:endParaRPr lang="en-US" sz="1700" dirty="0"/>
          </a:p>
        </p:txBody>
      </p:sp>
      <p:sp>
        <p:nvSpPr>
          <p:cNvPr id="70" name="Oval 69"/>
          <p:cNvSpPr/>
          <p:nvPr/>
        </p:nvSpPr>
        <p:spPr>
          <a:xfrm>
            <a:off x="6324600" y="3286896"/>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wrap="none" rtlCol="0" anchor="ctr"/>
          <a:lstStyle/>
          <a:p>
            <a:pPr algn="ctr"/>
            <a:r>
              <a:rPr lang="en-US" sz="1700" dirty="0" smtClean="0"/>
              <a:t>10</a:t>
            </a:r>
            <a:endParaRPr lang="en-US" sz="1700" dirty="0"/>
          </a:p>
        </p:txBody>
      </p:sp>
    </p:spTree>
    <p:extLst>
      <p:ext uri="{BB962C8B-B14F-4D97-AF65-F5344CB8AC3E}">
        <p14:creationId xmlns:p14="http://schemas.microsoft.com/office/powerpoint/2010/main" val="1792364122"/>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number of crashes per HCCL remains a problem for a DP</a:t>
            </a:r>
            <a:endParaRPr lang="en-US" dirty="0"/>
          </a:p>
        </p:txBody>
      </p:sp>
      <p:sp>
        <p:nvSpPr>
          <p:cNvPr id="3" name="Content Placeholder 2"/>
          <p:cNvSpPr>
            <a:spLocks noGrp="1"/>
          </p:cNvSpPr>
          <p:nvPr>
            <p:ph idx="1"/>
          </p:nvPr>
        </p:nvSpPr>
        <p:spPr/>
        <p:txBody>
          <a:bodyPr/>
          <a:lstStyle/>
          <a:p>
            <a:r>
              <a:rPr lang="en-US" dirty="0" smtClean="0"/>
              <a:t>Solution: </a:t>
            </a:r>
            <a:r>
              <a:rPr lang="en-US" dirty="0" smtClean="0"/>
              <a:t>Favoring </a:t>
            </a:r>
            <a:r>
              <a:rPr lang="en-US" dirty="0" smtClean="0"/>
              <a:t>longer HCCLs wherever possible*</a:t>
            </a:r>
            <a:endParaRPr lang="en-US" dirty="0"/>
          </a:p>
        </p:txBody>
      </p:sp>
      <p:cxnSp>
        <p:nvCxnSpPr>
          <p:cNvPr id="4" name="Straight Connector 3"/>
          <p:cNvCxnSpPr/>
          <p:nvPr/>
        </p:nvCxnSpPr>
        <p:spPr>
          <a:xfrm>
            <a:off x="1737360" y="3581400"/>
            <a:ext cx="1463040" cy="11668"/>
          </a:xfrm>
          <a:prstGeom prst="line">
            <a:avLst/>
          </a:prstGeom>
          <a:ln w="1270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2636520" y="3429000"/>
            <a:ext cx="320040" cy="274320"/>
            <a:chOff x="5562600" y="2895600"/>
            <a:chExt cx="1295400" cy="274320"/>
          </a:xfrm>
        </p:grpSpPr>
        <p:cxnSp>
          <p:nvCxnSpPr>
            <p:cNvPr id="6" name="Straight Connector 5"/>
            <p:cNvCxnSpPr/>
            <p:nvPr/>
          </p:nvCxnSpPr>
          <p:spPr>
            <a:xfrm>
              <a:off x="5562600" y="3048000"/>
              <a:ext cx="1295400"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562600" y="289560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58000" y="289560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1920240" y="3440668"/>
            <a:ext cx="320040" cy="274320"/>
            <a:chOff x="5562600" y="2895600"/>
            <a:chExt cx="1295400" cy="274320"/>
          </a:xfrm>
        </p:grpSpPr>
        <p:cxnSp>
          <p:nvCxnSpPr>
            <p:cNvPr id="10" name="Straight Connector 9"/>
            <p:cNvCxnSpPr/>
            <p:nvPr/>
          </p:nvCxnSpPr>
          <p:spPr>
            <a:xfrm>
              <a:off x="5562600" y="3048000"/>
              <a:ext cx="1295400"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562600" y="289560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58000" y="289560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1" name="Oval 30"/>
          <p:cNvSpPr/>
          <p:nvPr/>
        </p:nvSpPr>
        <p:spPr>
          <a:xfrm>
            <a:off x="1950720" y="3288268"/>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7</a:t>
            </a:r>
            <a:endParaRPr lang="en-US" sz="1700" dirty="0"/>
          </a:p>
        </p:txBody>
      </p:sp>
      <p:sp>
        <p:nvSpPr>
          <p:cNvPr id="32" name="Oval 31"/>
          <p:cNvSpPr/>
          <p:nvPr/>
        </p:nvSpPr>
        <p:spPr>
          <a:xfrm>
            <a:off x="1950720" y="3974068"/>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9</a:t>
            </a:r>
            <a:endParaRPr lang="en-US" sz="1700" dirty="0"/>
          </a:p>
        </p:txBody>
      </p:sp>
      <p:sp>
        <p:nvSpPr>
          <p:cNvPr id="33" name="Oval 32"/>
          <p:cNvSpPr/>
          <p:nvPr/>
        </p:nvSpPr>
        <p:spPr>
          <a:xfrm>
            <a:off x="1950720" y="3623548"/>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8</a:t>
            </a:r>
            <a:endParaRPr lang="en-US" sz="1700" dirty="0"/>
          </a:p>
        </p:txBody>
      </p:sp>
      <p:sp>
        <p:nvSpPr>
          <p:cNvPr id="34" name="Oval 33"/>
          <p:cNvSpPr/>
          <p:nvPr/>
        </p:nvSpPr>
        <p:spPr>
          <a:xfrm>
            <a:off x="2658687" y="3611880"/>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wrap="none" rtlCol="0" anchor="ctr"/>
          <a:lstStyle/>
          <a:p>
            <a:pPr algn="ctr"/>
            <a:r>
              <a:rPr lang="en-US" sz="1700" dirty="0" smtClean="0"/>
              <a:t>11</a:t>
            </a:r>
            <a:endParaRPr lang="en-US" sz="1700" dirty="0"/>
          </a:p>
        </p:txBody>
      </p:sp>
      <p:sp>
        <p:nvSpPr>
          <p:cNvPr id="35" name="Oval 34"/>
          <p:cNvSpPr/>
          <p:nvPr/>
        </p:nvSpPr>
        <p:spPr>
          <a:xfrm>
            <a:off x="2651760" y="3286896"/>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wrap="none" rtlCol="0" anchor="ctr"/>
          <a:lstStyle/>
          <a:p>
            <a:pPr algn="ctr"/>
            <a:r>
              <a:rPr lang="en-US" sz="1700" dirty="0" smtClean="0"/>
              <a:t>10</a:t>
            </a:r>
            <a:endParaRPr lang="en-US" sz="1700" dirty="0"/>
          </a:p>
        </p:txBody>
      </p:sp>
      <p:cxnSp>
        <p:nvCxnSpPr>
          <p:cNvPr id="37" name="Straight Connector 36"/>
          <p:cNvCxnSpPr/>
          <p:nvPr/>
        </p:nvCxnSpPr>
        <p:spPr>
          <a:xfrm>
            <a:off x="5989320" y="3582772"/>
            <a:ext cx="1554480" cy="0"/>
          </a:xfrm>
          <a:prstGeom prst="line">
            <a:avLst/>
          </a:prstGeom>
          <a:ln w="1270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6248398" y="3430372"/>
            <a:ext cx="1033272" cy="274320"/>
            <a:chOff x="5562600" y="2895600"/>
            <a:chExt cx="1295400" cy="274320"/>
          </a:xfrm>
        </p:grpSpPr>
        <p:cxnSp>
          <p:nvCxnSpPr>
            <p:cNvPr id="39" name="Straight Connector 38"/>
            <p:cNvCxnSpPr/>
            <p:nvPr/>
          </p:nvCxnSpPr>
          <p:spPr>
            <a:xfrm>
              <a:off x="5562600" y="3048000"/>
              <a:ext cx="1295400"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562600" y="289560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858000" y="289560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0" name="Oval 59"/>
          <p:cNvSpPr/>
          <p:nvPr/>
        </p:nvSpPr>
        <p:spPr>
          <a:xfrm>
            <a:off x="6278880" y="3277972"/>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7</a:t>
            </a:r>
            <a:endParaRPr lang="en-US" sz="1700" dirty="0"/>
          </a:p>
        </p:txBody>
      </p:sp>
      <p:sp>
        <p:nvSpPr>
          <p:cNvPr id="61" name="Oval 60"/>
          <p:cNvSpPr/>
          <p:nvPr/>
        </p:nvSpPr>
        <p:spPr>
          <a:xfrm>
            <a:off x="6278880" y="3963772"/>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9</a:t>
            </a:r>
            <a:endParaRPr lang="en-US" sz="1700" dirty="0"/>
          </a:p>
        </p:txBody>
      </p:sp>
      <p:sp>
        <p:nvSpPr>
          <p:cNvPr id="62" name="Oval 61"/>
          <p:cNvSpPr/>
          <p:nvPr/>
        </p:nvSpPr>
        <p:spPr>
          <a:xfrm>
            <a:off x="6278880" y="3613252"/>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8</a:t>
            </a:r>
            <a:endParaRPr lang="en-US" sz="1700" dirty="0"/>
          </a:p>
        </p:txBody>
      </p:sp>
      <p:sp>
        <p:nvSpPr>
          <p:cNvPr id="63" name="Oval 62"/>
          <p:cNvSpPr/>
          <p:nvPr/>
        </p:nvSpPr>
        <p:spPr>
          <a:xfrm>
            <a:off x="6986847" y="3601584"/>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wrap="none" rtlCol="0" anchor="ctr"/>
          <a:lstStyle/>
          <a:p>
            <a:pPr algn="ctr"/>
            <a:r>
              <a:rPr lang="en-US" sz="1700" dirty="0" smtClean="0"/>
              <a:t>11</a:t>
            </a:r>
            <a:endParaRPr lang="en-US" sz="1700" dirty="0"/>
          </a:p>
        </p:txBody>
      </p:sp>
      <p:sp>
        <p:nvSpPr>
          <p:cNvPr id="64" name="Oval 63"/>
          <p:cNvSpPr/>
          <p:nvPr/>
        </p:nvSpPr>
        <p:spPr>
          <a:xfrm>
            <a:off x="6979920" y="3276600"/>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wrap="none" rtlCol="0" anchor="ctr"/>
          <a:lstStyle/>
          <a:p>
            <a:pPr algn="ctr"/>
            <a:r>
              <a:rPr lang="en-US" sz="1700" dirty="0" smtClean="0"/>
              <a:t>10</a:t>
            </a:r>
            <a:endParaRPr lang="en-US" sz="1700" dirty="0"/>
          </a:p>
        </p:txBody>
      </p:sp>
      <p:sp>
        <p:nvSpPr>
          <p:cNvPr id="65" name="Right Arrow 64"/>
          <p:cNvSpPr/>
          <p:nvPr/>
        </p:nvSpPr>
        <p:spPr>
          <a:xfrm>
            <a:off x="3733800" y="3352800"/>
            <a:ext cx="1447800" cy="44690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1219200" y="5029200"/>
            <a:ext cx="6477000" cy="646331"/>
          </a:xfrm>
          <a:prstGeom prst="rect">
            <a:avLst/>
          </a:prstGeom>
          <a:noFill/>
          <a:ln>
            <a:solidFill>
              <a:schemeClr val="tx1"/>
            </a:solidFill>
          </a:ln>
        </p:spPr>
        <p:txBody>
          <a:bodyPr wrap="square" rtlCol="0">
            <a:spAutoFit/>
          </a:bodyPr>
          <a:lstStyle/>
          <a:p>
            <a:r>
              <a:rPr lang="en-US" dirty="0" smtClean="0"/>
              <a:t>*as long as identifying a longer HCCL doesn’t reduce the overall crash coverage of the HCCLs</a:t>
            </a:r>
            <a:endParaRPr lang="en-US" dirty="0"/>
          </a:p>
        </p:txBody>
      </p:sp>
    </p:spTree>
    <p:extLst>
      <p:ext uri="{BB962C8B-B14F-4D97-AF65-F5344CB8AC3E}">
        <p14:creationId xmlns:p14="http://schemas.microsoft.com/office/powerpoint/2010/main" val="12256807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algn="l" eaLnBrk="1" hangingPunct="1"/>
            <a:r>
              <a:rPr lang="en-US" dirty="0" smtClean="0"/>
              <a:t>Pedestrian Fatalities Increased</a:t>
            </a:r>
            <a:endParaRPr lang="en-US" sz="2800" dirty="0" smtClean="0"/>
          </a:p>
        </p:txBody>
      </p:sp>
      <p:sp>
        <p:nvSpPr>
          <p:cNvPr id="9" name="TextBox 8"/>
          <p:cNvSpPr txBox="1"/>
          <p:nvPr/>
        </p:nvSpPr>
        <p:spPr>
          <a:xfrm>
            <a:off x="122301" y="1521117"/>
            <a:ext cx="1975569" cy="338554"/>
          </a:xfrm>
          <a:prstGeom prst="rect">
            <a:avLst/>
          </a:prstGeom>
          <a:noFill/>
        </p:spPr>
        <p:txBody>
          <a:bodyPr wrap="square" rtlCol="0">
            <a:spAutoFit/>
          </a:bodyPr>
          <a:lstStyle/>
          <a:p>
            <a:r>
              <a:rPr lang="en-US" sz="1600" b="1" u="sng" dirty="0" smtClean="0">
                <a:latin typeface="+mj-lt"/>
              </a:rPr>
              <a:t>Facts and Figures</a:t>
            </a:r>
          </a:p>
        </p:txBody>
      </p:sp>
      <p:sp>
        <p:nvSpPr>
          <p:cNvPr id="18" name="TextBox 17"/>
          <p:cNvSpPr txBox="1"/>
          <p:nvPr/>
        </p:nvSpPr>
        <p:spPr>
          <a:xfrm>
            <a:off x="7162801" y="2514600"/>
            <a:ext cx="1295400" cy="584775"/>
          </a:xfrm>
          <a:prstGeom prst="rect">
            <a:avLst/>
          </a:prstGeom>
          <a:noFill/>
        </p:spPr>
        <p:txBody>
          <a:bodyPr wrap="square" rtlCol="0">
            <a:spAutoFit/>
          </a:bodyPr>
          <a:lstStyle/>
          <a:p>
            <a:r>
              <a:rPr lang="en-US" sz="1600" b="1" u="sng" dirty="0" smtClean="0">
                <a:latin typeface="+mj-lt"/>
              </a:rPr>
              <a:t>2013 Figures</a:t>
            </a:r>
          </a:p>
          <a:p>
            <a:r>
              <a:rPr lang="en-US" sz="1600" dirty="0" smtClean="0">
                <a:latin typeface="+mj-lt"/>
              </a:rPr>
              <a:t>701 fatalities</a:t>
            </a:r>
          </a:p>
        </p:txBody>
      </p:sp>
      <p:pic>
        <p:nvPicPr>
          <p:cNvPr id="17" name="Picture 2" descr="http://www.health.utah.gov/vipp/images/Pedestrian%20Crossing%20Sign_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1280" y="3248659"/>
            <a:ext cx="2560320" cy="2542541"/>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a:grpSpLocks noChangeAspect="1"/>
          </p:cNvGrpSpPr>
          <p:nvPr/>
        </p:nvGrpSpPr>
        <p:grpSpPr>
          <a:xfrm>
            <a:off x="52906" y="6492240"/>
            <a:ext cx="1938927" cy="365760"/>
            <a:chOff x="2895600" y="2971801"/>
            <a:chExt cx="2432536" cy="458875"/>
          </a:xfrm>
        </p:grpSpPr>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r="54545" b="28473"/>
            <a:stretch/>
          </p:blipFill>
          <p:spPr>
            <a:xfrm>
              <a:off x="2895600" y="2971801"/>
              <a:ext cx="1143000" cy="457200"/>
            </a:xfrm>
            <a:prstGeom prst="rect">
              <a:avLst/>
            </a:prstGeom>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l="48485" b="28473"/>
            <a:stretch/>
          </p:blipFill>
          <p:spPr>
            <a:xfrm>
              <a:off x="4032736" y="2973476"/>
              <a:ext cx="1295400" cy="457200"/>
            </a:xfrm>
            <a:prstGeom prst="rect">
              <a:avLst/>
            </a:prstGeom>
          </p:spPr>
        </p:pic>
      </p:grpSp>
      <p:pic>
        <p:nvPicPr>
          <p:cNvPr id="2" name="Picture 1"/>
          <p:cNvPicPr>
            <a:picLocks noChangeAspect="1"/>
          </p:cNvPicPr>
          <p:nvPr/>
        </p:nvPicPr>
        <p:blipFill>
          <a:blip r:embed="rId6"/>
          <a:stretch>
            <a:fillRect/>
          </a:stretch>
        </p:blipFill>
        <p:spPr>
          <a:xfrm>
            <a:off x="147212" y="2492463"/>
            <a:ext cx="5486400" cy="3974842"/>
          </a:xfrm>
          <a:prstGeom prst="rect">
            <a:avLst/>
          </a:prstGeom>
        </p:spPr>
      </p:pic>
      <p:sp>
        <p:nvSpPr>
          <p:cNvPr id="19" name="Rectangle 18"/>
          <p:cNvSpPr/>
          <p:nvPr/>
        </p:nvSpPr>
        <p:spPr>
          <a:xfrm>
            <a:off x="2718480" y="6412143"/>
            <a:ext cx="3124200"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latin typeface="Calibri"/>
                <a:cs typeface="Calibri"/>
              </a:rPr>
              <a:t>* Source: Fatality Analysis Reporting System (FARS), NHTSA</a:t>
            </a:r>
            <a:endParaRPr lang="en-US" sz="900" baseline="-25000" dirty="0">
              <a:latin typeface="Calibri"/>
              <a:cs typeface="Calibri"/>
            </a:endParaRPr>
          </a:p>
        </p:txBody>
      </p:sp>
      <p:sp>
        <p:nvSpPr>
          <p:cNvPr id="23" name="TextBox 22"/>
          <p:cNvSpPr txBox="1"/>
          <p:nvPr/>
        </p:nvSpPr>
        <p:spPr>
          <a:xfrm>
            <a:off x="122300" y="1853625"/>
            <a:ext cx="7421500" cy="338554"/>
          </a:xfrm>
          <a:prstGeom prst="rect">
            <a:avLst/>
          </a:prstGeom>
          <a:noFill/>
        </p:spPr>
        <p:txBody>
          <a:bodyPr wrap="square" rtlCol="0">
            <a:spAutoFit/>
          </a:bodyPr>
          <a:lstStyle>
            <a:defPPr>
              <a:defRPr lang="en-US"/>
            </a:defPPr>
            <a:lvl1pPr>
              <a:defRPr sz="1600">
                <a:latin typeface="+mj-lt"/>
              </a:defRPr>
            </a:lvl1pPr>
          </a:lstStyle>
          <a:p>
            <a:r>
              <a:rPr lang="en-US" dirty="0"/>
              <a:t>Over </a:t>
            </a:r>
            <a:r>
              <a:rPr lang="en-US" b="1" dirty="0"/>
              <a:t>6,500</a:t>
            </a:r>
            <a:r>
              <a:rPr lang="en-US" dirty="0"/>
              <a:t> pedestrian fatalities in the past 10 years</a:t>
            </a:r>
            <a:r>
              <a:rPr lang="en-US" dirty="0" smtClean="0"/>
              <a:t>.</a:t>
            </a:r>
            <a:endParaRPr lang="en-US" dirty="0"/>
          </a:p>
        </p:txBody>
      </p:sp>
      <p:sp>
        <p:nvSpPr>
          <p:cNvPr id="15" name="Rectangle 14"/>
          <p:cNvSpPr/>
          <p:nvPr/>
        </p:nvSpPr>
        <p:spPr>
          <a:xfrm>
            <a:off x="5486400" y="3766551"/>
            <a:ext cx="697927" cy="338554"/>
          </a:xfrm>
          <a:prstGeom prst="rect">
            <a:avLst/>
          </a:prstGeom>
        </p:spPr>
        <p:txBody>
          <a:bodyPr wrap="none">
            <a:spAutoFit/>
          </a:bodyPr>
          <a:lstStyle/>
          <a:p>
            <a:r>
              <a:rPr lang="en-US" sz="1600" b="1" dirty="0" smtClean="0">
                <a:solidFill>
                  <a:srgbClr val="C00000"/>
                </a:solidFill>
              </a:rPr>
              <a:t>10%</a:t>
            </a:r>
            <a:r>
              <a:rPr lang="en-US" sz="1600" dirty="0" smtClean="0">
                <a:solidFill>
                  <a:srgbClr val="C00000"/>
                </a:solidFill>
              </a:rPr>
              <a:t>↑</a:t>
            </a:r>
            <a:endParaRPr lang="en-US" sz="1600" dirty="0">
              <a:solidFill>
                <a:srgbClr val="C00000"/>
              </a:solidFill>
            </a:endParaRPr>
          </a:p>
        </p:txBody>
      </p:sp>
      <p:sp>
        <p:nvSpPr>
          <p:cNvPr id="24" name="Rectangle 23"/>
          <p:cNvSpPr/>
          <p:nvPr/>
        </p:nvSpPr>
        <p:spPr>
          <a:xfrm>
            <a:off x="5638800" y="4690646"/>
            <a:ext cx="583814" cy="338554"/>
          </a:xfrm>
          <a:prstGeom prst="rect">
            <a:avLst/>
          </a:prstGeom>
        </p:spPr>
        <p:txBody>
          <a:bodyPr wrap="none">
            <a:spAutoFit/>
          </a:bodyPr>
          <a:lstStyle/>
          <a:p>
            <a:r>
              <a:rPr lang="en-US" sz="1600" b="1" dirty="0" smtClean="0">
                <a:solidFill>
                  <a:srgbClr val="C00000"/>
                </a:solidFill>
              </a:rPr>
              <a:t>1%</a:t>
            </a:r>
            <a:r>
              <a:rPr lang="en-US" sz="1600" dirty="0" smtClean="0">
                <a:solidFill>
                  <a:srgbClr val="C00000"/>
                </a:solidFill>
              </a:rPr>
              <a:t>↑</a:t>
            </a:r>
            <a:endParaRPr lang="en-US" sz="1600" dirty="0">
              <a:solidFill>
                <a:srgbClr val="C00000"/>
              </a:solidFill>
            </a:endParaRPr>
          </a:p>
        </p:txBody>
      </p:sp>
    </p:spTree>
    <p:extLst>
      <p:ext uri="{BB962C8B-B14F-4D97-AF65-F5344CB8AC3E}">
        <p14:creationId xmlns:p14="http://schemas.microsoft.com/office/powerpoint/2010/main" val="3375461526"/>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944880" y="3593068"/>
            <a:ext cx="6370320" cy="0"/>
          </a:xfrm>
          <a:prstGeom prst="line">
            <a:avLst/>
          </a:prstGeom>
          <a:ln w="1270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914400" y="5421868"/>
            <a:ext cx="7284720" cy="0"/>
          </a:xfrm>
          <a:prstGeom prst="line">
            <a:avLst/>
          </a:prstGeom>
          <a:ln w="190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914400" y="534566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209800" y="534566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505200" y="534566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800600" y="534566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096000" y="534566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391400" y="5345668"/>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62000" y="5498068"/>
            <a:ext cx="365760" cy="338554"/>
          </a:xfrm>
          <a:prstGeom prst="rect">
            <a:avLst/>
          </a:prstGeom>
          <a:noFill/>
        </p:spPr>
        <p:txBody>
          <a:bodyPr wrap="square" rtlCol="0">
            <a:spAutoFit/>
          </a:bodyPr>
          <a:lstStyle/>
          <a:p>
            <a:pPr algn="ctr"/>
            <a:r>
              <a:rPr lang="en-US" sz="1600" dirty="0" smtClean="0"/>
              <a:t>0</a:t>
            </a:r>
            <a:endParaRPr lang="en-US" sz="1600" dirty="0"/>
          </a:p>
        </p:txBody>
      </p:sp>
      <p:sp>
        <p:nvSpPr>
          <p:cNvPr id="43" name="TextBox 42"/>
          <p:cNvSpPr txBox="1"/>
          <p:nvPr/>
        </p:nvSpPr>
        <p:spPr>
          <a:xfrm>
            <a:off x="1981200" y="5498068"/>
            <a:ext cx="518160" cy="338554"/>
          </a:xfrm>
          <a:prstGeom prst="rect">
            <a:avLst/>
          </a:prstGeom>
          <a:noFill/>
        </p:spPr>
        <p:txBody>
          <a:bodyPr wrap="square" rtlCol="0">
            <a:spAutoFit/>
          </a:bodyPr>
          <a:lstStyle/>
          <a:p>
            <a:pPr algn="ctr"/>
            <a:r>
              <a:rPr lang="en-US" sz="1600" dirty="0" smtClean="0"/>
              <a:t>0.2</a:t>
            </a:r>
            <a:endParaRPr lang="en-US" sz="1600" dirty="0"/>
          </a:p>
        </p:txBody>
      </p:sp>
      <p:sp>
        <p:nvSpPr>
          <p:cNvPr id="44" name="TextBox 43"/>
          <p:cNvSpPr txBox="1"/>
          <p:nvPr/>
        </p:nvSpPr>
        <p:spPr>
          <a:xfrm>
            <a:off x="3215640" y="5498068"/>
            <a:ext cx="518160" cy="338554"/>
          </a:xfrm>
          <a:prstGeom prst="rect">
            <a:avLst/>
          </a:prstGeom>
          <a:noFill/>
        </p:spPr>
        <p:txBody>
          <a:bodyPr wrap="square" rtlCol="0">
            <a:spAutoFit/>
          </a:bodyPr>
          <a:lstStyle/>
          <a:p>
            <a:pPr algn="ctr"/>
            <a:r>
              <a:rPr lang="en-US" sz="1600" dirty="0" smtClean="0"/>
              <a:t>0.4</a:t>
            </a:r>
            <a:endParaRPr lang="en-US" sz="1600" dirty="0"/>
          </a:p>
        </p:txBody>
      </p:sp>
      <p:sp>
        <p:nvSpPr>
          <p:cNvPr id="45" name="TextBox 44"/>
          <p:cNvSpPr txBox="1"/>
          <p:nvPr/>
        </p:nvSpPr>
        <p:spPr>
          <a:xfrm>
            <a:off x="4587240" y="5464314"/>
            <a:ext cx="518160" cy="338554"/>
          </a:xfrm>
          <a:prstGeom prst="rect">
            <a:avLst/>
          </a:prstGeom>
          <a:noFill/>
        </p:spPr>
        <p:txBody>
          <a:bodyPr wrap="square" rtlCol="0">
            <a:spAutoFit/>
          </a:bodyPr>
          <a:lstStyle/>
          <a:p>
            <a:pPr algn="ctr"/>
            <a:r>
              <a:rPr lang="en-US" sz="1600" dirty="0" smtClean="0"/>
              <a:t>0.6</a:t>
            </a:r>
            <a:endParaRPr lang="en-US" sz="1600" dirty="0"/>
          </a:p>
        </p:txBody>
      </p:sp>
      <p:sp>
        <p:nvSpPr>
          <p:cNvPr id="46" name="TextBox 45"/>
          <p:cNvSpPr txBox="1"/>
          <p:nvPr/>
        </p:nvSpPr>
        <p:spPr>
          <a:xfrm>
            <a:off x="5806440" y="5464314"/>
            <a:ext cx="518160" cy="338554"/>
          </a:xfrm>
          <a:prstGeom prst="rect">
            <a:avLst/>
          </a:prstGeom>
          <a:noFill/>
        </p:spPr>
        <p:txBody>
          <a:bodyPr wrap="square" rtlCol="0">
            <a:spAutoFit/>
          </a:bodyPr>
          <a:lstStyle/>
          <a:p>
            <a:pPr algn="ctr"/>
            <a:r>
              <a:rPr lang="en-US" sz="1600" dirty="0" smtClean="0"/>
              <a:t>0.8</a:t>
            </a:r>
            <a:endParaRPr lang="en-US" sz="1600" dirty="0"/>
          </a:p>
        </p:txBody>
      </p:sp>
      <p:sp>
        <p:nvSpPr>
          <p:cNvPr id="47" name="TextBox 46"/>
          <p:cNvSpPr txBox="1"/>
          <p:nvPr/>
        </p:nvSpPr>
        <p:spPr>
          <a:xfrm>
            <a:off x="7162800" y="5464314"/>
            <a:ext cx="518160" cy="338554"/>
          </a:xfrm>
          <a:prstGeom prst="rect">
            <a:avLst/>
          </a:prstGeom>
          <a:noFill/>
        </p:spPr>
        <p:txBody>
          <a:bodyPr wrap="square" rtlCol="0">
            <a:spAutoFit/>
          </a:bodyPr>
          <a:lstStyle/>
          <a:p>
            <a:pPr algn="ctr"/>
            <a:r>
              <a:rPr lang="en-US" sz="1600" dirty="0" smtClean="0"/>
              <a:t>1.0</a:t>
            </a:r>
            <a:endParaRPr lang="en-US" sz="1600" dirty="0"/>
          </a:p>
        </p:txBody>
      </p:sp>
      <p:grpSp>
        <p:nvGrpSpPr>
          <p:cNvPr id="4" name="Group 3"/>
          <p:cNvGrpSpPr/>
          <p:nvPr/>
        </p:nvGrpSpPr>
        <p:grpSpPr>
          <a:xfrm>
            <a:off x="5593078" y="3440668"/>
            <a:ext cx="1033272" cy="274320"/>
            <a:chOff x="5562600" y="2895600"/>
            <a:chExt cx="1295400" cy="274320"/>
          </a:xfrm>
        </p:grpSpPr>
        <p:cxnSp>
          <p:nvCxnSpPr>
            <p:cNvPr id="28" name="Straight Connector 27"/>
            <p:cNvCxnSpPr/>
            <p:nvPr/>
          </p:nvCxnSpPr>
          <p:spPr>
            <a:xfrm>
              <a:off x="5562600" y="3048000"/>
              <a:ext cx="1295400"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562600" y="289560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858000" y="289560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2484120" y="3440668"/>
            <a:ext cx="640080" cy="274320"/>
            <a:chOff x="5562600" y="2895600"/>
            <a:chExt cx="1295400" cy="274320"/>
          </a:xfrm>
        </p:grpSpPr>
        <p:cxnSp>
          <p:nvCxnSpPr>
            <p:cNvPr id="53" name="Straight Connector 52"/>
            <p:cNvCxnSpPr/>
            <p:nvPr/>
          </p:nvCxnSpPr>
          <p:spPr>
            <a:xfrm>
              <a:off x="5562600" y="3048000"/>
              <a:ext cx="1295400"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562600" y="289560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858000" y="289560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1029393" y="3440668"/>
            <a:ext cx="822960" cy="274320"/>
            <a:chOff x="5562600" y="2895600"/>
            <a:chExt cx="1295400" cy="274320"/>
          </a:xfrm>
        </p:grpSpPr>
        <p:cxnSp>
          <p:nvCxnSpPr>
            <p:cNvPr id="57" name="Straight Connector 56"/>
            <p:cNvCxnSpPr/>
            <p:nvPr/>
          </p:nvCxnSpPr>
          <p:spPr>
            <a:xfrm>
              <a:off x="5562600" y="3048000"/>
              <a:ext cx="1295400"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562600" y="289560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858000" y="289560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3505200" y="3440668"/>
            <a:ext cx="685800" cy="274320"/>
            <a:chOff x="5562600" y="2895600"/>
            <a:chExt cx="1295400" cy="274320"/>
          </a:xfrm>
        </p:grpSpPr>
        <p:cxnSp>
          <p:nvCxnSpPr>
            <p:cNvPr id="61" name="Straight Connector 60"/>
            <p:cNvCxnSpPr/>
            <p:nvPr/>
          </p:nvCxnSpPr>
          <p:spPr>
            <a:xfrm>
              <a:off x="5562600" y="3048000"/>
              <a:ext cx="1295400"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562600" y="289560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858000" y="2895600"/>
              <a:ext cx="0" cy="2743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 name="Oval 5"/>
          <p:cNvSpPr/>
          <p:nvPr/>
        </p:nvSpPr>
        <p:spPr>
          <a:xfrm>
            <a:off x="1051560" y="3440668"/>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solidFill>
                  <a:schemeClr val="bg1"/>
                </a:solidFill>
              </a:rPr>
              <a:t>1</a:t>
            </a:r>
            <a:endParaRPr lang="en-US" sz="1700" dirty="0">
              <a:solidFill>
                <a:schemeClr val="bg1"/>
              </a:solidFill>
            </a:endParaRPr>
          </a:p>
        </p:txBody>
      </p:sp>
      <p:sp>
        <p:nvSpPr>
          <p:cNvPr id="7" name="Oval 6"/>
          <p:cNvSpPr/>
          <p:nvPr/>
        </p:nvSpPr>
        <p:spPr>
          <a:xfrm>
            <a:off x="1578033" y="3440668"/>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solidFill>
                  <a:schemeClr val="bg1"/>
                </a:solidFill>
              </a:rPr>
              <a:t>2</a:t>
            </a:r>
            <a:endParaRPr lang="en-US" sz="1700" dirty="0">
              <a:solidFill>
                <a:schemeClr val="bg1"/>
              </a:solidFill>
            </a:endParaRPr>
          </a:p>
        </p:txBody>
      </p:sp>
      <p:sp>
        <p:nvSpPr>
          <p:cNvPr id="8" name="Oval 7"/>
          <p:cNvSpPr/>
          <p:nvPr/>
        </p:nvSpPr>
        <p:spPr>
          <a:xfrm>
            <a:off x="2514600" y="3440668"/>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3</a:t>
            </a:r>
            <a:endParaRPr lang="en-US" sz="1700" dirty="0"/>
          </a:p>
        </p:txBody>
      </p:sp>
      <p:sp>
        <p:nvSpPr>
          <p:cNvPr id="14" name="Oval 13"/>
          <p:cNvSpPr/>
          <p:nvPr/>
        </p:nvSpPr>
        <p:spPr>
          <a:xfrm>
            <a:off x="2849880" y="3440668"/>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4</a:t>
            </a:r>
            <a:endParaRPr lang="en-US" sz="1700" dirty="0"/>
          </a:p>
        </p:txBody>
      </p:sp>
      <p:sp>
        <p:nvSpPr>
          <p:cNvPr id="9" name="Oval 8"/>
          <p:cNvSpPr/>
          <p:nvPr/>
        </p:nvSpPr>
        <p:spPr>
          <a:xfrm>
            <a:off x="3535680" y="3440668"/>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5</a:t>
            </a:r>
            <a:endParaRPr lang="en-US" sz="1700" dirty="0"/>
          </a:p>
        </p:txBody>
      </p:sp>
      <p:sp>
        <p:nvSpPr>
          <p:cNvPr id="15" name="Oval 14"/>
          <p:cNvSpPr/>
          <p:nvPr/>
        </p:nvSpPr>
        <p:spPr>
          <a:xfrm>
            <a:off x="3916680" y="3455908"/>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6</a:t>
            </a:r>
            <a:endParaRPr lang="en-US" sz="1700" dirty="0"/>
          </a:p>
        </p:txBody>
      </p:sp>
      <p:sp>
        <p:nvSpPr>
          <p:cNvPr id="10" name="Oval 9"/>
          <p:cNvSpPr/>
          <p:nvPr/>
        </p:nvSpPr>
        <p:spPr>
          <a:xfrm>
            <a:off x="5623560" y="3288268"/>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7</a:t>
            </a:r>
            <a:endParaRPr lang="en-US" sz="1700" dirty="0"/>
          </a:p>
        </p:txBody>
      </p:sp>
      <p:sp>
        <p:nvSpPr>
          <p:cNvPr id="11" name="Oval 10"/>
          <p:cNvSpPr/>
          <p:nvPr/>
        </p:nvSpPr>
        <p:spPr>
          <a:xfrm>
            <a:off x="5623560" y="3974068"/>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9</a:t>
            </a:r>
            <a:endParaRPr lang="en-US" sz="1700" dirty="0"/>
          </a:p>
        </p:txBody>
      </p:sp>
      <p:sp>
        <p:nvSpPr>
          <p:cNvPr id="23" name="Oval 22"/>
          <p:cNvSpPr/>
          <p:nvPr/>
        </p:nvSpPr>
        <p:spPr>
          <a:xfrm>
            <a:off x="5623560" y="3623548"/>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700" dirty="0" smtClean="0"/>
              <a:t>8</a:t>
            </a:r>
            <a:endParaRPr lang="en-US" sz="1700" dirty="0"/>
          </a:p>
        </p:txBody>
      </p:sp>
      <p:sp>
        <p:nvSpPr>
          <p:cNvPr id="66" name="TextBox 65"/>
          <p:cNvSpPr txBox="1"/>
          <p:nvPr/>
        </p:nvSpPr>
        <p:spPr>
          <a:xfrm>
            <a:off x="2301240" y="5726668"/>
            <a:ext cx="3642360" cy="369332"/>
          </a:xfrm>
          <a:prstGeom prst="rect">
            <a:avLst/>
          </a:prstGeom>
          <a:noFill/>
        </p:spPr>
        <p:txBody>
          <a:bodyPr wrap="square" rtlCol="0">
            <a:spAutoFit/>
          </a:bodyPr>
          <a:lstStyle/>
          <a:p>
            <a:pPr algn="ctr"/>
            <a:r>
              <a:rPr lang="en-US" dirty="0" err="1" smtClean="0"/>
              <a:t>Postmile</a:t>
            </a:r>
            <a:endParaRPr lang="en-US" dirty="0" smtClean="0"/>
          </a:p>
        </p:txBody>
      </p:sp>
      <p:sp>
        <p:nvSpPr>
          <p:cNvPr id="68" name="TextBox 67"/>
          <p:cNvSpPr txBox="1"/>
          <p:nvPr/>
        </p:nvSpPr>
        <p:spPr>
          <a:xfrm>
            <a:off x="4800600" y="1727537"/>
            <a:ext cx="3886200" cy="646331"/>
          </a:xfrm>
          <a:prstGeom prst="rect">
            <a:avLst/>
          </a:prstGeom>
          <a:noFill/>
        </p:spPr>
        <p:txBody>
          <a:bodyPr wrap="square" rtlCol="0">
            <a:spAutoFit/>
          </a:bodyPr>
          <a:lstStyle/>
          <a:p>
            <a:r>
              <a:rPr lang="en-US" dirty="0" smtClean="0"/>
              <a:t>Number </a:t>
            </a:r>
            <a:r>
              <a:rPr lang="en-US" dirty="0"/>
              <a:t>of </a:t>
            </a:r>
            <a:r>
              <a:rPr lang="en-US" dirty="0" smtClean="0"/>
              <a:t>HCCLs identified: </a:t>
            </a:r>
            <a:r>
              <a:rPr lang="en-US" b="1" i="1" dirty="0"/>
              <a:t>4</a:t>
            </a:r>
          </a:p>
          <a:p>
            <a:r>
              <a:rPr lang="en-US" dirty="0" smtClean="0"/>
              <a:t>Total number of crashes covered: 11</a:t>
            </a:r>
          </a:p>
        </p:txBody>
      </p:sp>
      <p:sp>
        <p:nvSpPr>
          <p:cNvPr id="69" name="TextBox 68"/>
          <p:cNvSpPr txBox="1"/>
          <p:nvPr/>
        </p:nvSpPr>
        <p:spPr>
          <a:xfrm>
            <a:off x="457200" y="1718607"/>
            <a:ext cx="4389120" cy="646331"/>
          </a:xfrm>
          <a:prstGeom prst="rect">
            <a:avLst/>
          </a:prstGeom>
          <a:noFill/>
        </p:spPr>
        <p:txBody>
          <a:bodyPr wrap="square" rtlCol="0">
            <a:spAutoFit/>
          </a:bodyPr>
          <a:lstStyle/>
          <a:p>
            <a:r>
              <a:rPr lang="en-US" b="1" i="1" dirty="0" smtClean="0"/>
              <a:t>Maximum</a:t>
            </a:r>
            <a:r>
              <a:rPr lang="en-US" dirty="0" smtClean="0"/>
              <a:t> window length (w): 0.1 miles</a:t>
            </a:r>
            <a:endParaRPr lang="en-US" dirty="0"/>
          </a:p>
          <a:p>
            <a:r>
              <a:rPr lang="en-US" dirty="0" smtClean="0"/>
              <a:t>Minimum number of crashes (</a:t>
            </a:r>
            <a:r>
              <a:rPr lang="en-US" dirty="0" err="1" smtClean="0"/>
              <a:t>n</a:t>
            </a:r>
            <a:r>
              <a:rPr lang="en-US" baseline="-25000" dirty="0" err="1" smtClean="0"/>
              <a:t>min</a:t>
            </a:r>
            <a:r>
              <a:rPr lang="en-US" dirty="0" smtClean="0"/>
              <a:t>): 2</a:t>
            </a:r>
          </a:p>
        </p:txBody>
      </p:sp>
      <p:sp>
        <p:nvSpPr>
          <p:cNvPr id="49"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accent1">
                    <a:lumMod val="50000"/>
                  </a:schemeClr>
                </a:solidFill>
              </a:rPr>
              <a:t>2. Dynamic Programming</a:t>
            </a:r>
            <a:endParaRPr lang="en-US" dirty="0">
              <a:solidFill>
                <a:schemeClr val="accent1">
                  <a:lumMod val="50000"/>
                </a:schemeClr>
              </a:solidFill>
            </a:endParaRPr>
          </a:p>
        </p:txBody>
      </p:sp>
      <p:sp>
        <p:nvSpPr>
          <p:cNvPr id="67" name="Oval 66"/>
          <p:cNvSpPr/>
          <p:nvPr/>
        </p:nvSpPr>
        <p:spPr>
          <a:xfrm>
            <a:off x="6331527" y="3611880"/>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wrap="none" rtlCol="0" anchor="ctr"/>
          <a:lstStyle/>
          <a:p>
            <a:pPr algn="ctr"/>
            <a:r>
              <a:rPr lang="en-US" sz="1700" dirty="0" smtClean="0"/>
              <a:t>11</a:t>
            </a:r>
            <a:endParaRPr lang="en-US" sz="1700" dirty="0"/>
          </a:p>
        </p:txBody>
      </p:sp>
      <p:sp>
        <p:nvSpPr>
          <p:cNvPr id="70" name="Oval 69"/>
          <p:cNvSpPr/>
          <p:nvPr/>
        </p:nvSpPr>
        <p:spPr>
          <a:xfrm>
            <a:off x="6324600" y="3286896"/>
            <a:ext cx="274320" cy="27432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wrap="none" rtlCol="0" anchor="ctr"/>
          <a:lstStyle/>
          <a:p>
            <a:pPr algn="ctr"/>
            <a:r>
              <a:rPr lang="en-US" sz="1700" dirty="0" smtClean="0"/>
              <a:t>10</a:t>
            </a:r>
            <a:endParaRPr lang="en-US" sz="1700" dirty="0"/>
          </a:p>
        </p:txBody>
      </p:sp>
    </p:spTree>
    <p:extLst>
      <p:ext uri="{BB962C8B-B14F-4D97-AF65-F5344CB8AC3E}">
        <p14:creationId xmlns:p14="http://schemas.microsoft.com/office/powerpoint/2010/main" val="33819949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Dynamic Programming</a:t>
            </a:r>
            <a:endParaRPr lang="en-US" dirty="0"/>
          </a:p>
        </p:txBody>
      </p:sp>
      <p:sp>
        <p:nvSpPr>
          <p:cNvPr id="3" name="Content Placeholder 2"/>
          <p:cNvSpPr>
            <a:spLocks noGrp="1"/>
          </p:cNvSpPr>
          <p:nvPr>
            <p:ph idx="1"/>
          </p:nvPr>
        </p:nvSpPr>
        <p:spPr/>
        <p:txBody>
          <a:bodyPr>
            <a:normAutofit/>
          </a:bodyPr>
          <a:lstStyle/>
          <a:p>
            <a:r>
              <a:rPr lang="en-US" sz="2800" dirty="0" smtClean="0"/>
              <a:t>Strengths:</a:t>
            </a:r>
          </a:p>
          <a:p>
            <a:pPr lvl="1"/>
            <a:r>
              <a:rPr lang="en-US" sz="2400" dirty="0" smtClean="0"/>
              <a:t>Provides the densest possible HCCL definitions</a:t>
            </a:r>
          </a:p>
          <a:p>
            <a:pPr lvl="2"/>
            <a:r>
              <a:rPr lang="en-US" sz="2000" dirty="0" smtClean="0"/>
              <a:t>All HCCLs start and end with a crash</a:t>
            </a:r>
          </a:p>
          <a:p>
            <a:pPr lvl="1"/>
            <a:r>
              <a:rPr lang="en-US" sz="2400" dirty="0" smtClean="0"/>
              <a:t>Maximizes the total numbers of crashes covered by the HCCLs</a:t>
            </a:r>
          </a:p>
          <a:p>
            <a:pPr marL="514350" lvl="1" indent="0">
              <a:buNone/>
            </a:pPr>
            <a:endParaRPr lang="en-US" dirty="0" smtClean="0"/>
          </a:p>
          <a:p>
            <a:r>
              <a:rPr lang="en-US" sz="2800" dirty="0" smtClean="0"/>
              <a:t>Weaknesses:</a:t>
            </a:r>
          </a:p>
          <a:p>
            <a:pPr lvl="1"/>
            <a:r>
              <a:rPr lang="en-US" sz="2400" dirty="0" smtClean="0"/>
              <a:t>DP algorithm may not be as intuitive as the sliding window </a:t>
            </a:r>
            <a:r>
              <a:rPr lang="en-US" sz="2400" dirty="0" smtClean="0"/>
              <a:t>method</a:t>
            </a:r>
            <a:endParaRPr lang="en-US" sz="2400" dirty="0" smtClean="0"/>
          </a:p>
        </p:txBody>
      </p:sp>
    </p:spTree>
    <p:extLst>
      <p:ext uri="{BB962C8B-B14F-4D97-AF65-F5344CB8AC3E}">
        <p14:creationId xmlns:p14="http://schemas.microsoft.com/office/powerpoint/2010/main" val="1584321444"/>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5181600" y="6167958"/>
            <a:ext cx="3933429"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156806" y="2362200"/>
            <a:ext cx="8834793" cy="1600438"/>
          </a:xfrm>
          <a:prstGeom prst="rect">
            <a:avLst/>
          </a:prstGeom>
        </p:spPr>
        <p:txBody>
          <a:bodyPr wrap="square">
            <a:spAutoFit/>
          </a:bodyPr>
          <a:lstStyle/>
          <a:p>
            <a:pPr algn="ctr"/>
            <a:r>
              <a:rPr lang="en-US" sz="3500" b="1" dirty="0" smtClean="0"/>
              <a:t>Comparing Sliding Window with Dynamic Programming</a:t>
            </a:r>
          </a:p>
          <a:p>
            <a:pPr algn="ctr"/>
            <a:r>
              <a:rPr lang="en-US" sz="2800" dirty="0" smtClean="0"/>
              <a:t>Evaluating over 5 years of </a:t>
            </a:r>
            <a:r>
              <a:rPr lang="en-US" sz="2800" dirty="0" smtClean="0"/>
              <a:t>crash data </a:t>
            </a:r>
            <a:r>
              <a:rPr lang="en-US" sz="2800" dirty="0" smtClean="0"/>
              <a:t>(2008-2012)</a:t>
            </a:r>
            <a:endParaRPr lang="en-US" sz="1600" dirty="0"/>
          </a:p>
        </p:txBody>
      </p:sp>
      <p:sp>
        <p:nvSpPr>
          <p:cNvPr id="6" name="Rectangle 5"/>
          <p:cNvSpPr/>
          <p:nvPr/>
        </p:nvSpPr>
        <p:spPr>
          <a:xfrm>
            <a:off x="76200" y="6172200"/>
            <a:ext cx="29718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2519150"/>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53903947"/>
              </p:ext>
            </p:extLst>
          </p:nvPr>
        </p:nvGraphicFramePr>
        <p:xfrm>
          <a:off x="685802" y="1600198"/>
          <a:ext cx="7543797" cy="4595382"/>
        </p:xfrm>
        <a:graphic>
          <a:graphicData uri="http://schemas.openxmlformats.org/drawingml/2006/table">
            <a:tbl>
              <a:tblPr>
                <a:tableStyleId>{5C22544A-7EE6-4342-B048-85BDC9FD1C3A}</a:tableStyleId>
              </a:tblPr>
              <a:tblGrid>
                <a:gridCol w="2093529"/>
                <a:gridCol w="1362567"/>
                <a:gridCol w="1362567"/>
                <a:gridCol w="1362567"/>
                <a:gridCol w="1362567"/>
              </a:tblGrid>
              <a:tr h="393381">
                <a:tc rowSpan="3">
                  <a:txBody>
                    <a:bodyPr/>
                    <a:lstStyle/>
                    <a:p>
                      <a:pPr algn="ctr" fontAlgn="ctr"/>
                      <a:r>
                        <a:rPr lang="en-US" sz="1800" u="none" strike="noStrike" dirty="0">
                          <a:effectLst/>
                        </a:rPr>
                        <a:t>Minimum number of crashes per </a:t>
                      </a:r>
                      <a:r>
                        <a:rPr lang="en-US" sz="1800" u="none" strike="noStrike" dirty="0" smtClean="0">
                          <a:effectLst/>
                        </a:rPr>
                        <a:t>HCCL, </a:t>
                      </a:r>
                      <a:r>
                        <a:rPr lang="en-US" sz="1800" u="none" strike="noStrike" dirty="0" err="1" smtClean="0">
                          <a:effectLst/>
                        </a:rPr>
                        <a:t>n</a:t>
                      </a:r>
                      <a:r>
                        <a:rPr lang="en-US" sz="1800" u="none" strike="noStrike" baseline="-25000" dirty="0" err="1" smtClean="0">
                          <a:effectLst/>
                        </a:rPr>
                        <a:t>min</a:t>
                      </a:r>
                      <a:endParaRPr lang="en-US" sz="18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r>
                        <a:rPr lang="en-US" sz="1800" u="none" strike="noStrike" dirty="0" smtClean="0">
                          <a:effectLst/>
                        </a:rPr>
                        <a:t>Maximum</a:t>
                      </a:r>
                      <a:r>
                        <a:rPr lang="en-US" sz="1800" u="none" strike="noStrike" baseline="0" dirty="0" smtClean="0">
                          <a:effectLst/>
                        </a:rPr>
                        <a:t> </a:t>
                      </a:r>
                      <a:r>
                        <a:rPr lang="en-US" sz="1800" u="none" strike="noStrike" dirty="0" smtClean="0">
                          <a:effectLst/>
                        </a:rPr>
                        <a:t>HCCL </a:t>
                      </a:r>
                      <a:r>
                        <a:rPr lang="en-US" sz="1800" u="none" strike="noStrike" dirty="0">
                          <a:effectLst/>
                        </a:rPr>
                        <a:t>window length, </a:t>
                      </a:r>
                      <a:r>
                        <a:rPr lang="en-US" sz="1800" u="none" strike="noStrike" dirty="0" smtClean="0">
                          <a:effectLst/>
                        </a:rPr>
                        <a:t>w=0.1</a:t>
                      </a:r>
                      <a:r>
                        <a:rPr lang="en-US" sz="1800" u="none" strike="noStrike" baseline="0" dirty="0" smtClean="0">
                          <a:effectLst/>
                        </a:rPr>
                        <a:t> miles</a:t>
                      </a:r>
                      <a:endParaRPr lang="en-US" sz="18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57617">
                <a:tc vMerge="1">
                  <a:txBody>
                    <a:bodyPr/>
                    <a:lstStyle/>
                    <a:p>
                      <a:endParaRPr lang="en-US"/>
                    </a:p>
                  </a:txBody>
                  <a:tcPr/>
                </a:tc>
                <a:tc gridSpan="2">
                  <a:txBody>
                    <a:bodyPr/>
                    <a:lstStyle/>
                    <a:p>
                      <a:pPr algn="ctr" fontAlgn="ctr"/>
                      <a:r>
                        <a:rPr lang="en-US" sz="1800" b="0" i="0" u="none" strike="noStrike" dirty="0" smtClean="0">
                          <a:solidFill>
                            <a:schemeClr val="dk1"/>
                          </a:solidFill>
                          <a:effectLst/>
                          <a:latin typeface="+mn-lt"/>
                        </a:rPr>
                        <a:t>Sliding</a:t>
                      </a:r>
                      <a:r>
                        <a:rPr lang="en-US" sz="1800" b="0" i="0" u="none" strike="noStrike" baseline="0" dirty="0" smtClean="0">
                          <a:solidFill>
                            <a:schemeClr val="dk1"/>
                          </a:solidFill>
                          <a:effectLst/>
                          <a:latin typeface="+mn-lt"/>
                        </a:rPr>
                        <a:t> Window</a:t>
                      </a:r>
                      <a:endParaRPr lang="en-US" sz="18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800" u="none" strike="noStrike" dirty="0" smtClean="0">
                          <a:effectLst/>
                        </a:rPr>
                        <a:t>DP</a:t>
                      </a:r>
                      <a:endParaRPr lang="en-US" sz="18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983448">
                <a:tc vMerge="1">
                  <a:txBody>
                    <a:bodyPr/>
                    <a:lstStyle/>
                    <a:p>
                      <a:endParaRPr lang="en-US"/>
                    </a:p>
                  </a:txBody>
                  <a:tcPr/>
                </a:tc>
                <a:tc>
                  <a:txBody>
                    <a:bodyPr/>
                    <a:lstStyle/>
                    <a:p>
                      <a:pPr algn="ctr" fontAlgn="ctr"/>
                      <a:r>
                        <a:rPr lang="en-US" sz="1800" u="none" strike="noStrike" dirty="0">
                          <a:effectLst/>
                        </a:rPr>
                        <a:t>#crashes</a:t>
                      </a:r>
                      <a:endParaRPr lang="en-US" sz="18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800" u="none" strike="noStrike" dirty="0" smtClean="0">
                          <a:effectLst/>
                        </a:rPr>
                        <a:t>#HCCLs</a:t>
                      </a:r>
                      <a:endParaRPr lang="en-US" sz="1800" b="0" i="0" u="none" strike="noStrike" dirty="0">
                        <a:solidFill>
                          <a:srgbClr val="000000"/>
                        </a:solidFill>
                        <a:effectLst/>
                        <a:latin typeface="Times New Roman" panose="02020603050405020304" pitchFamily="18" charset="0"/>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rPr>
                        <a:t>#crashes</a:t>
                      </a:r>
                      <a:endParaRPr lang="en-US" sz="18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800" u="none" strike="noStrike" dirty="0" smtClean="0">
                          <a:effectLst/>
                        </a:rPr>
                        <a:t>#HCCLs</a:t>
                      </a:r>
                      <a:endParaRPr lang="en-US" sz="1800" b="0" i="0" u="none" strike="noStrike" dirty="0">
                        <a:solidFill>
                          <a:srgbClr val="000000"/>
                        </a:solidFill>
                        <a:effectLst/>
                        <a:latin typeface="Times New Roman" panose="02020603050405020304" pitchFamily="18" charset="0"/>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617">
                <a:tc>
                  <a:txBody>
                    <a:bodyPr/>
                    <a:lstStyle/>
                    <a:p>
                      <a:pPr algn="ctr" fontAlgn="ctr"/>
                      <a:r>
                        <a:rPr lang="en-US" sz="1800" u="none" strike="noStrike" dirty="0">
                          <a:effectLst/>
                        </a:rPr>
                        <a:t>2</a:t>
                      </a:r>
                      <a:endParaRPr lang="en-US" sz="18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mj-lt"/>
                        </a:rPr>
                        <a:t>2985</a:t>
                      </a: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ctr" fontAlgn="ctr"/>
                      <a:r>
                        <a:rPr lang="en-US" sz="1800" b="0" i="0" u="none" strike="noStrike">
                          <a:solidFill>
                            <a:srgbClr val="000000"/>
                          </a:solidFill>
                          <a:effectLst/>
                          <a:latin typeface="+mj-lt"/>
                        </a:rPr>
                        <a:t>1126</a:t>
                      </a: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n-US" sz="1800" b="0" i="0" u="none" strike="noStrike" dirty="0">
                          <a:solidFill>
                            <a:srgbClr val="000000"/>
                          </a:solidFill>
                          <a:effectLst/>
                          <a:latin typeface="+mj-lt"/>
                        </a:rPr>
                        <a:t>3020</a:t>
                      </a: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ctr" fontAlgn="ctr"/>
                      <a:r>
                        <a:rPr lang="en-US" sz="1800" b="0" i="0" u="none" strike="noStrike">
                          <a:solidFill>
                            <a:srgbClr val="000000"/>
                          </a:solidFill>
                          <a:effectLst/>
                          <a:latin typeface="+mj-lt"/>
                        </a:rPr>
                        <a:t>1161</a:t>
                      </a: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57617">
                <a:tc>
                  <a:txBody>
                    <a:bodyPr/>
                    <a:lstStyle/>
                    <a:p>
                      <a:pPr algn="ctr" fontAlgn="ctr"/>
                      <a:r>
                        <a:rPr lang="en-US" sz="1800" u="none" strike="noStrike" dirty="0">
                          <a:effectLst/>
                        </a:rPr>
                        <a:t>3</a:t>
                      </a:r>
                      <a:endParaRPr lang="en-US" sz="18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mj-lt"/>
                        </a:rPr>
                        <a:t>1617</a:t>
                      </a:r>
                    </a:p>
                  </a:txBody>
                  <a:tcPr marL="7620" marR="7620" marT="7620" marB="0" anchor="ctr">
                    <a:lnL w="12700" cap="flat" cmpd="sng" algn="ctr">
                      <a:solidFill>
                        <a:schemeClr val="tx1"/>
                      </a:solidFill>
                      <a:prstDash val="solid"/>
                      <a:round/>
                      <a:headEnd type="none" w="med" len="med"/>
                      <a:tailEnd type="none" w="med" len="med"/>
                    </a:lnL>
                    <a:solidFill>
                      <a:schemeClr val="accent2">
                        <a:lumMod val="40000"/>
                        <a:lumOff val="60000"/>
                      </a:schemeClr>
                    </a:solidFill>
                  </a:tcPr>
                </a:tc>
                <a:tc>
                  <a:txBody>
                    <a:bodyPr/>
                    <a:lstStyle/>
                    <a:p>
                      <a:pPr algn="ctr" fontAlgn="ctr"/>
                      <a:r>
                        <a:rPr lang="en-US" sz="1800" b="0" i="0" u="none" strike="noStrike">
                          <a:solidFill>
                            <a:srgbClr val="000000"/>
                          </a:solidFill>
                          <a:effectLst/>
                          <a:latin typeface="+mj-lt"/>
                        </a:rPr>
                        <a:t>433</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mj-lt"/>
                        </a:rPr>
                        <a:t>1632</a:t>
                      </a:r>
                    </a:p>
                  </a:txBody>
                  <a:tcPr marL="7620" marR="7620" marT="7620" marB="0" anchor="ctr">
                    <a:lnL w="12700" cap="flat" cmpd="sng" algn="ctr">
                      <a:solidFill>
                        <a:schemeClr val="tx1"/>
                      </a:solidFill>
                      <a:prstDash val="solid"/>
                      <a:round/>
                      <a:headEnd type="none" w="med" len="med"/>
                      <a:tailEnd type="none" w="med" len="med"/>
                    </a:lnL>
                    <a:solidFill>
                      <a:schemeClr val="accent2">
                        <a:lumMod val="40000"/>
                        <a:lumOff val="60000"/>
                      </a:schemeClr>
                    </a:solidFill>
                  </a:tcPr>
                </a:tc>
                <a:tc>
                  <a:txBody>
                    <a:bodyPr/>
                    <a:lstStyle/>
                    <a:p>
                      <a:pPr algn="ctr" fontAlgn="ctr"/>
                      <a:r>
                        <a:rPr lang="en-US" sz="1800" b="0" i="0" u="none" strike="noStrike">
                          <a:solidFill>
                            <a:srgbClr val="000000"/>
                          </a:solidFill>
                          <a:effectLst/>
                          <a:latin typeface="+mj-lt"/>
                        </a:rPr>
                        <a:t>442</a:t>
                      </a:r>
                    </a:p>
                  </a:txBody>
                  <a:tcPr marL="7620" marR="7620" marT="7620" marB="0" anchor="ctr">
                    <a:lnR w="12700" cap="flat" cmpd="sng" algn="ctr">
                      <a:solidFill>
                        <a:schemeClr val="tx1"/>
                      </a:solidFill>
                      <a:prstDash val="solid"/>
                      <a:round/>
                      <a:headEnd type="none" w="med" len="med"/>
                      <a:tailEnd type="none" w="med" len="med"/>
                    </a:lnR>
                  </a:tcPr>
                </a:tc>
              </a:tr>
              <a:tr h="357617">
                <a:tc>
                  <a:txBody>
                    <a:bodyPr/>
                    <a:lstStyle/>
                    <a:p>
                      <a:pPr algn="ctr" fontAlgn="ctr"/>
                      <a:r>
                        <a:rPr lang="en-US" sz="1800" u="none" strike="noStrike" dirty="0">
                          <a:effectLst/>
                        </a:rPr>
                        <a:t>4</a:t>
                      </a:r>
                      <a:endParaRPr lang="en-US" sz="18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mj-lt"/>
                        </a:rPr>
                        <a:t>846</a:t>
                      </a:r>
                    </a:p>
                  </a:txBody>
                  <a:tcPr marL="7620" marR="7620" marT="7620" marB="0" anchor="ctr">
                    <a:lnL w="12700" cap="flat" cmpd="sng" algn="ctr">
                      <a:solidFill>
                        <a:schemeClr val="tx1"/>
                      </a:solidFill>
                      <a:prstDash val="solid"/>
                      <a:round/>
                      <a:headEnd type="none" w="med" len="med"/>
                      <a:tailEnd type="none" w="med" len="med"/>
                    </a:lnL>
                    <a:solidFill>
                      <a:schemeClr val="accent2">
                        <a:lumMod val="40000"/>
                        <a:lumOff val="60000"/>
                      </a:schemeClr>
                    </a:solidFill>
                  </a:tcPr>
                </a:tc>
                <a:tc>
                  <a:txBody>
                    <a:bodyPr/>
                    <a:lstStyle/>
                    <a:p>
                      <a:pPr algn="ctr" fontAlgn="ctr"/>
                      <a:r>
                        <a:rPr lang="en-US" sz="1800" b="0" i="0" u="none" strike="noStrike">
                          <a:solidFill>
                            <a:srgbClr val="000000"/>
                          </a:solidFill>
                          <a:effectLst/>
                          <a:latin typeface="+mj-lt"/>
                        </a:rPr>
                        <a:t>173</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mj-lt"/>
                        </a:rPr>
                        <a:t>862</a:t>
                      </a:r>
                    </a:p>
                  </a:txBody>
                  <a:tcPr marL="7620" marR="7620" marT="7620" marB="0" anchor="ctr">
                    <a:lnL w="12700" cap="flat" cmpd="sng" algn="ctr">
                      <a:solidFill>
                        <a:schemeClr val="tx1"/>
                      </a:solidFill>
                      <a:prstDash val="solid"/>
                      <a:round/>
                      <a:headEnd type="none" w="med" len="med"/>
                      <a:tailEnd type="none" w="med" len="med"/>
                    </a:lnL>
                    <a:solidFill>
                      <a:schemeClr val="accent2">
                        <a:lumMod val="40000"/>
                        <a:lumOff val="60000"/>
                      </a:schemeClr>
                    </a:solidFill>
                  </a:tcPr>
                </a:tc>
                <a:tc>
                  <a:txBody>
                    <a:bodyPr/>
                    <a:lstStyle/>
                    <a:p>
                      <a:pPr algn="ctr" fontAlgn="ctr"/>
                      <a:r>
                        <a:rPr lang="en-US" sz="1800" b="0" i="0" u="none" strike="noStrike" dirty="0">
                          <a:solidFill>
                            <a:srgbClr val="000000"/>
                          </a:solidFill>
                          <a:effectLst/>
                          <a:latin typeface="+mj-lt"/>
                        </a:rPr>
                        <a:t>178</a:t>
                      </a:r>
                    </a:p>
                  </a:txBody>
                  <a:tcPr marL="7620" marR="7620" marT="7620" marB="0" anchor="ctr">
                    <a:lnR w="12700" cap="flat" cmpd="sng" algn="ctr">
                      <a:solidFill>
                        <a:schemeClr val="tx1"/>
                      </a:solidFill>
                      <a:prstDash val="solid"/>
                      <a:round/>
                      <a:headEnd type="none" w="med" len="med"/>
                      <a:tailEnd type="none" w="med" len="med"/>
                    </a:lnR>
                  </a:tcPr>
                </a:tc>
              </a:tr>
              <a:tr h="357617">
                <a:tc>
                  <a:txBody>
                    <a:bodyPr/>
                    <a:lstStyle/>
                    <a:p>
                      <a:pPr algn="ctr" fontAlgn="ctr"/>
                      <a:r>
                        <a:rPr lang="en-US" sz="1800" u="none" strike="noStrike" dirty="0">
                          <a:effectLst/>
                        </a:rPr>
                        <a:t>5</a:t>
                      </a:r>
                      <a:endParaRPr lang="en-US" sz="18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mj-lt"/>
                        </a:rPr>
                        <a:t>484</a:t>
                      </a:r>
                    </a:p>
                  </a:txBody>
                  <a:tcPr marL="7620" marR="7620" marT="7620" marB="0" anchor="ctr">
                    <a:lnL w="12700" cap="flat" cmpd="sng" algn="ctr">
                      <a:solidFill>
                        <a:schemeClr val="tx1"/>
                      </a:solidFill>
                      <a:prstDash val="solid"/>
                      <a:round/>
                      <a:headEnd type="none" w="med" len="med"/>
                      <a:tailEnd type="none" w="med" len="med"/>
                    </a:lnL>
                    <a:solidFill>
                      <a:schemeClr val="accent2">
                        <a:lumMod val="40000"/>
                        <a:lumOff val="60000"/>
                      </a:schemeClr>
                    </a:solidFill>
                  </a:tcPr>
                </a:tc>
                <a:tc>
                  <a:txBody>
                    <a:bodyPr/>
                    <a:lstStyle/>
                    <a:p>
                      <a:pPr algn="ctr" fontAlgn="ctr"/>
                      <a:r>
                        <a:rPr lang="en-US" sz="1800" b="0" i="0" u="none" strike="noStrike" dirty="0">
                          <a:solidFill>
                            <a:srgbClr val="000000"/>
                          </a:solidFill>
                          <a:effectLst/>
                          <a:latin typeface="+mj-lt"/>
                        </a:rPr>
                        <a:t>80</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mj-lt"/>
                        </a:rPr>
                        <a:t>495</a:t>
                      </a:r>
                    </a:p>
                  </a:txBody>
                  <a:tcPr marL="7620" marR="7620" marT="7620" marB="0" anchor="ctr">
                    <a:lnL w="12700" cap="flat" cmpd="sng" algn="ctr">
                      <a:solidFill>
                        <a:schemeClr val="tx1"/>
                      </a:solidFill>
                      <a:prstDash val="solid"/>
                      <a:round/>
                      <a:headEnd type="none" w="med" len="med"/>
                      <a:tailEnd type="none" w="med" len="med"/>
                    </a:lnL>
                    <a:solidFill>
                      <a:schemeClr val="accent2">
                        <a:lumMod val="40000"/>
                        <a:lumOff val="60000"/>
                      </a:schemeClr>
                    </a:solidFill>
                  </a:tcPr>
                </a:tc>
                <a:tc>
                  <a:txBody>
                    <a:bodyPr/>
                    <a:lstStyle/>
                    <a:p>
                      <a:pPr algn="ctr" fontAlgn="ctr"/>
                      <a:r>
                        <a:rPr lang="en-US" sz="1800" b="0" i="0" u="none" strike="noStrike" dirty="0">
                          <a:solidFill>
                            <a:srgbClr val="000000"/>
                          </a:solidFill>
                          <a:effectLst/>
                          <a:latin typeface="+mj-lt"/>
                        </a:rPr>
                        <a:t>82</a:t>
                      </a:r>
                    </a:p>
                  </a:txBody>
                  <a:tcPr marL="7620" marR="7620" marT="7620" marB="0" anchor="ctr">
                    <a:lnR w="12700" cap="flat" cmpd="sng" algn="ctr">
                      <a:solidFill>
                        <a:schemeClr val="tx1"/>
                      </a:solidFill>
                      <a:prstDash val="solid"/>
                      <a:round/>
                      <a:headEnd type="none" w="med" len="med"/>
                      <a:tailEnd type="none" w="med" len="med"/>
                    </a:lnR>
                  </a:tcPr>
                </a:tc>
              </a:tr>
              <a:tr h="357617">
                <a:tc>
                  <a:txBody>
                    <a:bodyPr/>
                    <a:lstStyle/>
                    <a:p>
                      <a:pPr algn="ctr" fontAlgn="ctr"/>
                      <a:r>
                        <a:rPr lang="en-US" sz="1800" u="none" strike="noStrike" dirty="0">
                          <a:effectLst/>
                        </a:rPr>
                        <a:t>6</a:t>
                      </a:r>
                      <a:endParaRPr lang="en-US" sz="18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mj-lt"/>
                        </a:rPr>
                        <a:t>290</a:t>
                      </a:r>
                    </a:p>
                  </a:txBody>
                  <a:tcPr marL="7620" marR="7620" marT="7620" marB="0" anchor="ctr">
                    <a:lnL w="12700" cap="flat" cmpd="sng" algn="ctr">
                      <a:solidFill>
                        <a:schemeClr val="tx1"/>
                      </a:solidFill>
                      <a:prstDash val="solid"/>
                      <a:round/>
                      <a:headEnd type="none" w="med" len="med"/>
                      <a:tailEnd type="none" w="med" len="med"/>
                    </a:lnL>
                    <a:solidFill>
                      <a:schemeClr val="accent2">
                        <a:lumMod val="40000"/>
                        <a:lumOff val="60000"/>
                      </a:schemeClr>
                    </a:solidFill>
                  </a:tcPr>
                </a:tc>
                <a:tc>
                  <a:txBody>
                    <a:bodyPr/>
                    <a:lstStyle/>
                    <a:p>
                      <a:pPr algn="ctr" fontAlgn="ctr"/>
                      <a:r>
                        <a:rPr lang="en-US" sz="1800" b="0" i="0" u="none" strike="noStrike" dirty="0">
                          <a:solidFill>
                            <a:srgbClr val="000000"/>
                          </a:solidFill>
                          <a:effectLst/>
                          <a:latin typeface="+mj-lt"/>
                        </a:rPr>
                        <a:t>41</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mj-lt"/>
                        </a:rPr>
                        <a:t>304</a:t>
                      </a:r>
                    </a:p>
                  </a:txBody>
                  <a:tcPr marL="7620" marR="7620" marT="7620" marB="0" anchor="ctr">
                    <a:lnL w="12700" cap="flat" cmpd="sng" algn="ctr">
                      <a:solidFill>
                        <a:schemeClr val="tx1"/>
                      </a:solidFill>
                      <a:prstDash val="solid"/>
                      <a:round/>
                      <a:headEnd type="none" w="med" len="med"/>
                      <a:tailEnd type="none" w="med" len="med"/>
                    </a:lnL>
                    <a:solidFill>
                      <a:schemeClr val="accent2">
                        <a:lumMod val="40000"/>
                        <a:lumOff val="60000"/>
                      </a:schemeClr>
                    </a:solidFill>
                  </a:tcPr>
                </a:tc>
                <a:tc>
                  <a:txBody>
                    <a:bodyPr/>
                    <a:lstStyle/>
                    <a:p>
                      <a:pPr algn="ctr" fontAlgn="ctr"/>
                      <a:r>
                        <a:rPr lang="en-US" sz="1800" b="0" i="0" u="none" strike="noStrike" dirty="0">
                          <a:solidFill>
                            <a:srgbClr val="000000"/>
                          </a:solidFill>
                          <a:effectLst/>
                          <a:latin typeface="+mj-lt"/>
                        </a:rPr>
                        <a:t>43</a:t>
                      </a:r>
                    </a:p>
                  </a:txBody>
                  <a:tcPr marL="7620" marR="7620" marT="7620" marB="0" anchor="ctr">
                    <a:lnR w="12700" cap="flat" cmpd="sng" algn="ctr">
                      <a:solidFill>
                        <a:schemeClr val="tx1"/>
                      </a:solidFill>
                      <a:prstDash val="solid"/>
                      <a:round/>
                      <a:headEnd type="none" w="med" len="med"/>
                      <a:tailEnd type="none" w="med" len="med"/>
                    </a:lnR>
                  </a:tcPr>
                </a:tc>
              </a:tr>
              <a:tr h="357617">
                <a:tc>
                  <a:txBody>
                    <a:bodyPr/>
                    <a:lstStyle/>
                    <a:p>
                      <a:pPr algn="ctr" fontAlgn="ctr"/>
                      <a:r>
                        <a:rPr lang="en-US" sz="1800" u="none" strike="noStrike" dirty="0">
                          <a:effectLst/>
                        </a:rPr>
                        <a:t>7</a:t>
                      </a:r>
                      <a:endParaRPr lang="en-US" sz="18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mj-lt"/>
                        </a:rPr>
                        <a:t>199</a:t>
                      </a:r>
                    </a:p>
                  </a:txBody>
                  <a:tcPr marL="7620" marR="7620" marT="7620" marB="0" anchor="ctr">
                    <a:lnL w="12700" cap="flat" cmpd="sng" algn="ctr">
                      <a:solidFill>
                        <a:schemeClr val="tx1"/>
                      </a:solidFill>
                      <a:prstDash val="solid"/>
                      <a:round/>
                      <a:headEnd type="none" w="med" len="med"/>
                      <a:tailEnd type="none" w="med" len="med"/>
                    </a:lnL>
                    <a:solidFill>
                      <a:schemeClr val="accent2">
                        <a:lumMod val="40000"/>
                        <a:lumOff val="60000"/>
                      </a:schemeClr>
                    </a:solidFill>
                  </a:tcPr>
                </a:tc>
                <a:tc>
                  <a:txBody>
                    <a:bodyPr/>
                    <a:lstStyle/>
                    <a:p>
                      <a:pPr algn="ctr" fontAlgn="ctr"/>
                      <a:r>
                        <a:rPr lang="en-US" sz="1800" b="0" i="0" u="none" strike="noStrike">
                          <a:solidFill>
                            <a:srgbClr val="000000"/>
                          </a:solidFill>
                          <a:effectLst/>
                          <a:latin typeface="+mj-lt"/>
                        </a:rPr>
                        <a:t>25</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mj-lt"/>
                        </a:rPr>
                        <a:t>204</a:t>
                      </a:r>
                    </a:p>
                  </a:txBody>
                  <a:tcPr marL="7620" marR="7620" marT="7620" marB="0" anchor="ctr">
                    <a:lnL w="12700" cap="flat" cmpd="sng" algn="ctr">
                      <a:solidFill>
                        <a:schemeClr val="tx1"/>
                      </a:solidFill>
                      <a:prstDash val="solid"/>
                      <a:round/>
                      <a:headEnd type="none" w="med" len="med"/>
                      <a:tailEnd type="none" w="med" len="med"/>
                    </a:lnL>
                    <a:solidFill>
                      <a:schemeClr val="accent2">
                        <a:lumMod val="40000"/>
                        <a:lumOff val="60000"/>
                      </a:schemeClr>
                    </a:solidFill>
                  </a:tcPr>
                </a:tc>
                <a:tc>
                  <a:txBody>
                    <a:bodyPr/>
                    <a:lstStyle/>
                    <a:p>
                      <a:pPr algn="ctr" fontAlgn="ctr"/>
                      <a:r>
                        <a:rPr lang="en-US" sz="1800" b="0" i="0" u="none" strike="noStrike" dirty="0">
                          <a:solidFill>
                            <a:srgbClr val="000000"/>
                          </a:solidFill>
                          <a:effectLst/>
                          <a:latin typeface="+mj-lt"/>
                        </a:rPr>
                        <a:t>26</a:t>
                      </a:r>
                    </a:p>
                  </a:txBody>
                  <a:tcPr marL="7620" marR="7620" marT="7620" marB="0" anchor="ctr">
                    <a:lnR w="12700" cap="flat" cmpd="sng" algn="ctr">
                      <a:solidFill>
                        <a:schemeClr val="tx1"/>
                      </a:solidFill>
                      <a:prstDash val="solid"/>
                      <a:round/>
                      <a:headEnd type="none" w="med" len="med"/>
                      <a:tailEnd type="none" w="med" len="med"/>
                    </a:lnR>
                  </a:tcPr>
                </a:tc>
              </a:tr>
              <a:tr h="357617">
                <a:tc>
                  <a:txBody>
                    <a:bodyPr/>
                    <a:lstStyle/>
                    <a:p>
                      <a:pPr algn="ctr" fontAlgn="ctr"/>
                      <a:r>
                        <a:rPr lang="en-US" sz="1800" u="none" strike="noStrike" dirty="0">
                          <a:effectLst/>
                        </a:rPr>
                        <a:t>8</a:t>
                      </a:r>
                      <a:endParaRPr lang="en-US" sz="18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mj-lt"/>
                        </a:rPr>
                        <a:t>122</a:t>
                      </a:r>
                    </a:p>
                  </a:txBody>
                  <a:tcPr marL="7620" marR="7620" marT="7620" marB="0" anchor="ctr">
                    <a:lnL w="12700" cap="flat" cmpd="sng" algn="ctr">
                      <a:solidFill>
                        <a:schemeClr val="tx1"/>
                      </a:solidFill>
                      <a:prstDash val="solid"/>
                      <a:round/>
                      <a:headEnd type="none" w="med" len="med"/>
                      <a:tailEnd type="none" w="med" len="med"/>
                    </a:lnL>
                    <a:solidFill>
                      <a:schemeClr val="accent2">
                        <a:lumMod val="40000"/>
                        <a:lumOff val="60000"/>
                      </a:schemeClr>
                    </a:solidFill>
                  </a:tcPr>
                </a:tc>
                <a:tc>
                  <a:txBody>
                    <a:bodyPr/>
                    <a:lstStyle/>
                    <a:p>
                      <a:pPr algn="ctr" fontAlgn="ctr"/>
                      <a:r>
                        <a:rPr lang="en-US" sz="1800" b="0" i="0" u="none" strike="noStrike">
                          <a:solidFill>
                            <a:srgbClr val="000000"/>
                          </a:solidFill>
                          <a:effectLst/>
                          <a:latin typeface="+mj-lt"/>
                        </a:rPr>
                        <a:t>14</a:t>
                      </a: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mj-lt"/>
                        </a:rPr>
                        <a:t>127</a:t>
                      </a:r>
                    </a:p>
                  </a:txBody>
                  <a:tcPr marL="7620" marR="7620" marT="7620" marB="0" anchor="ctr">
                    <a:lnL w="12700" cap="flat" cmpd="sng" algn="ctr">
                      <a:solidFill>
                        <a:schemeClr val="tx1"/>
                      </a:solidFill>
                      <a:prstDash val="solid"/>
                      <a:round/>
                      <a:headEnd type="none" w="med" len="med"/>
                      <a:tailEnd type="none" w="med" len="med"/>
                    </a:lnL>
                    <a:solidFill>
                      <a:schemeClr val="accent2">
                        <a:lumMod val="40000"/>
                        <a:lumOff val="60000"/>
                      </a:schemeClr>
                    </a:solidFill>
                  </a:tcPr>
                </a:tc>
                <a:tc>
                  <a:txBody>
                    <a:bodyPr/>
                    <a:lstStyle/>
                    <a:p>
                      <a:pPr algn="ctr" fontAlgn="ctr"/>
                      <a:r>
                        <a:rPr lang="en-US" sz="1800" b="0" i="0" u="none" strike="noStrike" dirty="0">
                          <a:solidFill>
                            <a:srgbClr val="000000"/>
                          </a:solidFill>
                          <a:effectLst/>
                          <a:latin typeface="+mj-lt"/>
                        </a:rPr>
                        <a:t>15</a:t>
                      </a:r>
                    </a:p>
                  </a:txBody>
                  <a:tcPr marL="7620" marR="7620" marT="7620" marB="0" anchor="ctr">
                    <a:lnR w="12700" cap="flat" cmpd="sng" algn="ctr">
                      <a:solidFill>
                        <a:schemeClr val="tx1"/>
                      </a:solidFill>
                      <a:prstDash val="solid"/>
                      <a:round/>
                      <a:headEnd type="none" w="med" len="med"/>
                      <a:tailEnd type="none" w="med" len="med"/>
                    </a:lnR>
                  </a:tcPr>
                </a:tc>
              </a:tr>
              <a:tr h="357617">
                <a:tc>
                  <a:txBody>
                    <a:bodyPr/>
                    <a:lstStyle/>
                    <a:p>
                      <a:pPr algn="ctr" fontAlgn="ctr"/>
                      <a:r>
                        <a:rPr lang="en-US" sz="1800" u="none" strike="noStrike" dirty="0">
                          <a:effectLst/>
                        </a:rPr>
                        <a:t>9</a:t>
                      </a:r>
                      <a:endParaRPr lang="en-US" sz="18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800" b="0" i="0" u="none" strike="noStrike" dirty="0">
                          <a:solidFill>
                            <a:srgbClr val="000000"/>
                          </a:solidFill>
                          <a:effectLst/>
                          <a:latin typeface="+mj-lt"/>
                        </a:rPr>
                        <a:t>66</a:t>
                      </a:r>
                    </a:p>
                  </a:txBody>
                  <a:tcPr marL="7620" marR="7620" marT="762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800" b="0" i="0" u="none" strike="noStrike">
                          <a:solidFill>
                            <a:srgbClr val="000000"/>
                          </a:solidFill>
                          <a:effectLst/>
                          <a:latin typeface="+mj-lt"/>
                        </a:rPr>
                        <a:t>7</a:t>
                      </a:r>
                    </a:p>
                  </a:txBody>
                  <a:tcPr marL="7620" marR="762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mj-lt"/>
                        </a:rPr>
                        <a:t>69</a:t>
                      </a:r>
                    </a:p>
                  </a:txBody>
                  <a:tcPr marL="7620" marR="7620" marT="762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800" b="0" i="0" u="none" strike="noStrike" dirty="0">
                          <a:solidFill>
                            <a:srgbClr val="000000"/>
                          </a:solidFill>
                          <a:effectLst/>
                          <a:latin typeface="+mj-lt"/>
                        </a:rPr>
                        <a:t>7</a:t>
                      </a:r>
                    </a:p>
                  </a:txBody>
                  <a:tcPr marL="7620" marR="762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3" name="Title 2"/>
          <p:cNvSpPr>
            <a:spLocks noGrp="1"/>
          </p:cNvSpPr>
          <p:nvPr>
            <p:ph type="title"/>
          </p:nvPr>
        </p:nvSpPr>
        <p:spPr/>
        <p:txBody>
          <a:bodyPr/>
          <a:lstStyle/>
          <a:p>
            <a:r>
              <a:rPr lang="en-US" dirty="0" smtClean="0"/>
              <a:t>DP covers more crashes than Sliding Window…</a:t>
            </a:r>
            <a:endParaRPr lang="en-US" dirty="0"/>
          </a:p>
        </p:txBody>
      </p:sp>
    </p:spTree>
    <p:extLst>
      <p:ext uri="{BB962C8B-B14F-4D97-AF65-F5344CB8AC3E}">
        <p14:creationId xmlns:p14="http://schemas.microsoft.com/office/powerpoint/2010/main" val="965348084"/>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…and is </a:t>
            </a:r>
            <a:r>
              <a:rPr lang="en-US" sz="4000" dirty="0" smtClean="0"/>
              <a:t>similar hotspot crash density</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5438484"/>
              </p:ext>
            </p:extLst>
          </p:nvPr>
        </p:nvGraphicFramePr>
        <p:xfrm>
          <a:off x="152397" y="1524000"/>
          <a:ext cx="8686802" cy="4780822"/>
        </p:xfrm>
        <a:graphic>
          <a:graphicData uri="http://schemas.openxmlformats.org/drawingml/2006/table">
            <a:tbl>
              <a:tblPr>
                <a:tableStyleId>{5C22544A-7EE6-4342-B048-85BDC9FD1C3A}</a:tableStyleId>
              </a:tblPr>
              <a:tblGrid>
                <a:gridCol w="1277471"/>
                <a:gridCol w="1277471"/>
                <a:gridCol w="1277471"/>
                <a:gridCol w="1277471"/>
                <a:gridCol w="1277471"/>
                <a:gridCol w="1277471"/>
                <a:gridCol w="1021976"/>
              </a:tblGrid>
              <a:tr h="371917">
                <a:tc rowSpan="3">
                  <a:txBody>
                    <a:bodyPr/>
                    <a:lstStyle/>
                    <a:p>
                      <a:pPr algn="ctr" fontAlgn="ctr"/>
                      <a:r>
                        <a:rPr lang="en-US" sz="1600" u="none" strike="noStrike" dirty="0">
                          <a:effectLst/>
                        </a:rPr>
                        <a:t>Threshold number of crashes per </a:t>
                      </a:r>
                      <a:r>
                        <a:rPr lang="en-US" sz="1600" u="none" strike="noStrike" dirty="0" smtClean="0">
                          <a:effectLst/>
                        </a:rPr>
                        <a:t>HCCL, </a:t>
                      </a:r>
                      <a:r>
                        <a:rPr lang="en-US" sz="1600" u="none" strike="noStrike" dirty="0" err="1" smtClean="0">
                          <a:effectLst/>
                        </a:rPr>
                        <a:t>n</a:t>
                      </a:r>
                      <a:r>
                        <a:rPr lang="en-US" sz="1600" u="none" strike="noStrike" baseline="-25000" dirty="0" err="1" smtClean="0">
                          <a:effectLst/>
                        </a:rPr>
                        <a:t>min</a:t>
                      </a:r>
                      <a:endParaRPr lang="en-US"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6">
                  <a:txBody>
                    <a:bodyPr/>
                    <a:lstStyle/>
                    <a:p>
                      <a:pPr algn="ctr" fontAlgn="ctr"/>
                      <a:r>
                        <a:rPr lang="en-US" sz="1600" u="none" strike="noStrike" dirty="0" smtClean="0">
                          <a:effectLst/>
                        </a:rPr>
                        <a:t>Maximum</a:t>
                      </a:r>
                      <a:r>
                        <a:rPr lang="en-US" sz="1600" u="none" strike="noStrike" baseline="0" dirty="0" smtClean="0">
                          <a:effectLst/>
                        </a:rPr>
                        <a:t> </a:t>
                      </a:r>
                      <a:r>
                        <a:rPr lang="en-US" sz="1600" u="none" strike="noStrike" dirty="0" smtClean="0">
                          <a:effectLst/>
                        </a:rPr>
                        <a:t>HCCL </a:t>
                      </a:r>
                      <a:r>
                        <a:rPr lang="en-US" sz="1600" u="none" strike="noStrike" dirty="0">
                          <a:effectLst/>
                        </a:rPr>
                        <a:t>window length, </a:t>
                      </a:r>
                      <a:r>
                        <a:rPr lang="en-US" sz="1600" u="none" strike="noStrike" dirty="0" smtClean="0">
                          <a:effectLst/>
                        </a:rPr>
                        <a:t>w=0.1 miles</a:t>
                      </a:r>
                      <a:endParaRPr lang="en-US"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24582">
                <a:tc vMerge="1">
                  <a:txBody>
                    <a:bodyPr/>
                    <a:lstStyle/>
                    <a:p>
                      <a:endParaRPr lang="en-US"/>
                    </a:p>
                  </a:txBody>
                  <a:tcPr/>
                </a:tc>
                <a:tc gridSpan="3">
                  <a:txBody>
                    <a:bodyPr/>
                    <a:lstStyle/>
                    <a:p>
                      <a:pPr algn="ctr" fontAlgn="ctr"/>
                      <a:r>
                        <a:rPr lang="en-US" sz="1600" b="0" i="0" u="none" strike="noStrike" dirty="0" smtClean="0">
                          <a:solidFill>
                            <a:schemeClr val="dk1"/>
                          </a:solidFill>
                          <a:effectLst/>
                          <a:latin typeface="+mn-lt"/>
                        </a:rPr>
                        <a:t>Sliding</a:t>
                      </a:r>
                      <a:r>
                        <a:rPr lang="en-US" sz="1600" b="0" i="0" u="none" strike="noStrike" baseline="0" dirty="0" smtClean="0">
                          <a:solidFill>
                            <a:schemeClr val="dk1"/>
                          </a:solidFill>
                          <a:effectLst/>
                          <a:latin typeface="+mn-lt"/>
                        </a:rPr>
                        <a:t> Window</a:t>
                      </a:r>
                      <a:endParaRPr lang="en-US"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en-US" sz="1600" u="none" strike="noStrike" dirty="0" smtClean="0">
                          <a:effectLst/>
                        </a:rPr>
                        <a:t>DP</a:t>
                      </a:r>
                      <a:endParaRPr lang="en-US"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487667">
                <a:tc vMerge="1">
                  <a:txBody>
                    <a:bodyPr/>
                    <a:lstStyle/>
                    <a:p>
                      <a:endParaRPr lang="en-US"/>
                    </a:p>
                  </a:txBody>
                  <a:tcPr/>
                </a:tc>
                <a:tc>
                  <a:txBody>
                    <a:bodyPr/>
                    <a:lstStyle/>
                    <a:p>
                      <a:pPr algn="ctr" fontAlgn="ctr"/>
                      <a:r>
                        <a:rPr lang="en-US" sz="1600" u="none" strike="noStrike" dirty="0">
                          <a:effectLst/>
                        </a:rPr>
                        <a:t>Average number of crashes per </a:t>
                      </a:r>
                      <a:r>
                        <a:rPr lang="en-US" sz="1600" u="none" strike="noStrike" dirty="0" smtClean="0">
                          <a:effectLst/>
                        </a:rPr>
                        <a:t>HCCL</a:t>
                      </a:r>
                      <a:endParaRPr lang="en-US"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r>
                        <a:rPr lang="en-US" sz="1600" u="none" strike="noStrike" dirty="0">
                          <a:effectLst/>
                        </a:rPr>
                        <a:t>Average </a:t>
                      </a:r>
                      <a:r>
                        <a:rPr lang="en-US" sz="1600" u="none" strike="noStrike" dirty="0" smtClean="0">
                          <a:effectLst/>
                        </a:rPr>
                        <a:t>HCCL </a:t>
                      </a:r>
                      <a:r>
                        <a:rPr lang="en-US" sz="1600" u="none" strike="noStrike" dirty="0">
                          <a:effectLst/>
                        </a:rPr>
                        <a:t>length         </a:t>
                      </a:r>
                      <a:endParaRPr lang="en-US" sz="1600" u="none" strike="noStrike" dirty="0" smtClean="0">
                        <a:effectLst/>
                      </a:endParaRPr>
                    </a:p>
                    <a:p>
                      <a:pPr algn="ctr" fontAlgn="ctr"/>
                      <a:r>
                        <a:rPr lang="en-US" sz="1600" u="none" strike="noStrike" dirty="0" smtClean="0">
                          <a:effectLst/>
                        </a:rPr>
                        <a:t>(</a:t>
                      </a:r>
                      <a:r>
                        <a:rPr lang="en-US" sz="1600" u="none" strike="noStrike" dirty="0">
                          <a:effectLst/>
                        </a:rPr>
                        <a:t>in miles)</a:t>
                      </a:r>
                      <a:endParaRPr lang="en-US" sz="1600" b="0" i="0" u="none" strike="noStrike" dirty="0">
                        <a:solidFill>
                          <a:srgbClr val="000000"/>
                        </a:solidFill>
                        <a:effectLst/>
                        <a:latin typeface="Times New Roman" panose="02020603050405020304" pitchFamily="18"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Total miles covered by </a:t>
                      </a:r>
                      <a:r>
                        <a:rPr lang="en-US" sz="1600" u="none" strike="noStrike" dirty="0" smtClean="0">
                          <a:effectLst/>
                        </a:rPr>
                        <a:t>HCCLs</a:t>
                      </a:r>
                      <a:endParaRPr lang="en-US" sz="1600" b="0" i="0" u="none" strike="noStrike" dirty="0">
                        <a:solidFill>
                          <a:srgbClr val="000000"/>
                        </a:solidFill>
                        <a:effectLst/>
                        <a:latin typeface="Times New Roman" panose="02020603050405020304" pitchFamily="18" charset="0"/>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Average number of crashes per </a:t>
                      </a:r>
                      <a:r>
                        <a:rPr lang="en-US" sz="1600" u="none" strike="noStrike" dirty="0" smtClean="0">
                          <a:effectLst/>
                        </a:rPr>
                        <a:t>HCCL</a:t>
                      </a:r>
                      <a:endParaRPr lang="en-US"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r>
                        <a:rPr lang="en-US" sz="1600" u="none" strike="noStrike" dirty="0">
                          <a:effectLst/>
                        </a:rPr>
                        <a:t>Average </a:t>
                      </a:r>
                      <a:r>
                        <a:rPr lang="en-US" sz="1600" u="none" strike="noStrike" dirty="0" smtClean="0">
                          <a:effectLst/>
                        </a:rPr>
                        <a:t>HCCL </a:t>
                      </a:r>
                      <a:r>
                        <a:rPr lang="en-US" sz="1600" u="none" strike="noStrike" dirty="0">
                          <a:effectLst/>
                        </a:rPr>
                        <a:t>length         </a:t>
                      </a:r>
                      <a:endParaRPr lang="en-US" sz="1600" u="none" strike="noStrike" dirty="0" smtClean="0">
                        <a:effectLst/>
                      </a:endParaRPr>
                    </a:p>
                    <a:p>
                      <a:pPr algn="ctr" fontAlgn="ctr"/>
                      <a:r>
                        <a:rPr lang="en-US" sz="1600" u="none" strike="noStrike" dirty="0" smtClean="0">
                          <a:effectLst/>
                        </a:rPr>
                        <a:t>(</a:t>
                      </a:r>
                      <a:r>
                        <a:rPr lang="en-US" sz="1600" u="none" strike="noStrike" dirty="0">
                          <a:effectLst/>
                        </a:rPr>
                        <a:t>in miles)</a:t>
                      </a:r>
                      <a:endParaRPr lang="en-US" sz="1600" b="0" i="0" u="none" strike="noStrike" dirty="0">
                        <a:solidFill>
                          <a:srgbClr val="000000"/>
                        </a:solidFill>
                        <a:effectLst/>
                        <a:latin typeface="Times New Roman" panose="02020603050405020304" pitchFamily="18"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Total miles covered by </a:t>
                      </a:r>
                      <a:r>
                        <a:rPr lang="en-US" sz="1600" u="none" strike="noStrike" dirty="0" smtClean="0">
                          <a:effectLst/>
                        </a:rPr>
                        <a:t>HCCLs</a:t>
                      </a:r>
                      <a:endParaRPr lang="en-US" sz="1600" b="0" i="0" u="none" strike="noStrike" dirty="0">
                        <a:solidFill>
                          <a:srgbClr val="000000"/>
                        </a:solidFill>
                        <a:effectLst/>
                        <a:latin typeface="Times New Roman" panose="02020603050405020304" pitchFamily="18" charset="0"/>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582">
                <a:tc>
                  <a:txBody>
                    <a:bodyPr/>
                    <a:lstStyle/>
                    <a:p>
                      <a:pPr algn="ctr" fontAlgn="ctr"/>
                      <a:r>
                        <a:rPr lang="en-US" sz="1600" u="none" strike="noStrike" dirty="0">
                          <a:effectLst/>
                        </a:rPr>
                        <a:t>2</a:t>
                      </a:r>
                      <a:endParaRPr lang="en-US"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600" u="none" strike="noStrike" dirty="0">
                          <a:effectLst/>
                        </a:rPr>
                        <a:t>2.651</a:t>
                      </a:r>
                      <a:endParaRPr lang="en-US"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CCCC"/>
                    </a:solidFill>
                  </a:tcPr>
                </a:tc>
                <a:tc>
                  <a:txBody>
                    <a:bodyPr/>
                    <a:lstStyle/>
                    <a:p>
                      <a:pPr algn="ctr" fontAlgn="ctr"/>
                      <a:r>
                        <a:rPr lang="en-US" sz="1600" u="none" strike="noStrike" dirty="0">
                          <a:effectLst/>
                        </a:rPr>
                        <a:t>0.100</a:t>
                      </a:r>
                      <a:endParaRPr lang="en-US" sz="1600" b="0" i="0" u="none" strike="noStrike" dirty="0">
                        <a:solidFill>
                          <a:srgbClr val="000000"/>
                        </a:solidFill>
                        <a:effectLst/>
                        <a:latin typeface="Times New Roman" panose="02020603050405020304" pitchFamily="18" charset="0"/>
                      </a:endParaRP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a:effectLst/>
                        </a:rPr>
                        <a:t>112.600</a:t>
                      </a:r>
                      <a:endParaRPr lang="en-US" sz="1600" b="0" i="0" u="none" strike="noStrike">
                        <a:solidFill>
                          <a:srgbClr val="000000"/>
                        </a:solidFill>
                        <a:effectLst/>
                        <a:latin typeface="Times New Roman" panose="02020603050405020304" pitchFamily="18" charset="0"/>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n-US" sz="1600" b="0" i="0" u="none" strike="noStrike" dirty="0">
                          <a:solidFill>
                            <a:srgbClr val="000000"/>
                          </a:solidFill>
                          <a:effectLst/>
                          <a:latin typeface="+mj-lt"/>
                        </a:rPr>
                        <a:t>2.601</a:t>
                      </a: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CCCC"/>
                    </a:solidFill>
                  </a:tcPr>
                </a:tc>
                <a:tc>
                  <a:txBody>
                    <a:bodyPr/>
                    <a:lstStyle/>
                    <a:p>
                      <a:pPr algn="ctr" fontAlgn="ctr"/>
                      <a:r>
                        <a:rPr lang="en-US" sz="1600" b="0" i="0" u="none" strike="noStrike">
                          <a:solidFill>
                            <a:srgbClr val="000000"/>
                          </a:solidFill>
                          <a:effectLst/>
                          <a:latin typeface="+mj-lt"/>
                        </a:rPr>
                        <a:t>0.043</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ctr"/>
                      <a:r>
                        <a:rPr lang="en-US" sz="1600" b="0" i="0" u="none" strike="noStrike">
                          <a:solidFill>
                            <a:srgbClr val="000000"/>
                          </a:solidFill>
                          <a:effectLst/>
                          <a:latin typeface="+mj-lt"/>
                        </a:rPr>
                        <a:t>49.915</a:t>
                      </a: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24582">
                <a:tc>
                  <a:txBody>
                    <a:bodyPr/>
                    <a:lstStyle/>
                    <a:p>
                      <a:pPr algn="ctr" fontAlgn="ctr"/>
                      <a:r>
                        <a:rPr lang="en-US" sz="1600" u="none" strike="noStrike" dirty="0">
                          <a:effectLst/>
                        </a:rPr>
                        <a:t>3</a:t>
                      </a:r>
                      <a:endParaRPr lang="en-US"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600" u="none" strike="noStrike" dirty="0">
                          <a:effectLst/>
                        </a:rPr>
                        <a:t>3.734</a:t>
                      </a:r>
                      <a:endParaRPr lang="en-US"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solidFill>
                      <a:srgbClr val="FFCCCC"/>
                    </a:solidFill>
                  </a:tcPr>
                </a:tc>
                <a:tc>
                  <a:txBody>
                    <a:bodyPr/>
                    <a:lstStyle/>
                    <a:p>
                      <a:pPr algn="ctr" fontAlgn="ctr"/>
                      <a:r>
                        <a:rPr lang="en-US" sz="1600" u="none" strike="noStrike" dirty="0">
                          <a:effectLst/>
                        </a:rPr>
                        <a:t>0.100</a:t>
                      </a:r>
                      <a:endParaRPr lang="en-US" sz="16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n-US" sz="1600" u="none" strike="noStrike">
                          <a:effectLst/>
                        </a:rPr>
                        <a:t>43.300</a:t>
                      </a:r>
                      <a:endParaRPr lang="en-US" sz="1600" b="0" i="0" u="none" strike="noStrike">
                        <a:solidFill>
                          <a:srgbClr val="000000"/>
                        </a:solidFill>
                        <a:effectLst/>
                        <a:latin typeface="Times New Roman" panose="02020603050405020304" pitchFamily="18" charset="0"/>
                      </a:endParaRP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fontAlgn="ctr"/>
                      <a:r>
                        <a:rPr lang="en-US" sz="1600" b="0" i="0" u="none" strike="noStrike" dirty="0">
                          <a:solidFill>
                            <a:srgbClr val="000000"/>
                          </a:solidFill>
                          <a:effectLst/>
                          <a:latin typeface="+mj-lt"/>
                        </a:rPr>
                        <a:t>3.692</a:t>
                      </a:r>
                    </a:p>
                  </a:txBody>
                  <a:tcPr marL="7620" marR="7620" marT="7620" marB="0" anchor="ctr">
                    <a:lnL w="12700" cap="flat" cmpd="sng" algn="ctr">
                      <a:solidFill>
                        <a:schemeClr val="tx1"/>
                      </a:solidFill>
                      <a:prstDash val="solid"/>
                      <a:round/>
                      <a:headEnd type="none" w="med" len="med"/>
                      <a:tailEnd type="none" w="med" len="med"/>
                    </a:lnL>
                    <a:solidFill>
                      <a:srgbClr val="FFCCCC"/>
                    </a:solidFill>
                  </a:tcPr>
                </a:tc>
                <a:tc>
                  <a:txBody>
                    <a:bodyPr/>
                    <a:lstStyle/>
                    <a:p>
                      <a:pPr algn="ctr" fontAlgn="ctr"/>
                      <a:r>
                        <a:rPr lang="en-US" sz="1600" b="0" i="0" u="none" strike="noStrike">
                          <a:solidFill>
                            <a:srgbClr val="000000"/>
                          </a:solidFill>
                          <a:effectLst/>
                          <a:latin typeface="+mj-lt"/>
                        </a:rPr>
                        <a:t>0.055</a:t>
                      </a:r>
                    </a:p>
                  </a:txBody>
                  <a:tcPr marL="7620" marR="7620" marT="7620" marB="0" anchor="ctr"/>
                </a:tc>
                <a:tc>
                  <a:txBody>
                    <a:bodyPr/>
                    <a:lstStyle/>
                    <a:p>
                      <a:pPr algn="ctr" fontAlgn="ctr"/>
                      <a:r>
                        <a:rPr lang="en-US" sz="1600" b="0" i="0" u="none" strike="noStrike">
                          <a:solidFill>
                            <a:srgbClr val="000000"/>
                          </a:solidFill>
                          <a:effectLst/>
                          <a:latin typeface="+mj-lt"/>
                        </a:rPr>
                        <a:t>24.264</a:t>
                      </a:r>
                    </a:p>
                  </a:txBody>
                  <a:tcPr marL="7620" marR="7620" marT="7620" marB="0" anchor="ctr">
                    <a:lnR w="12700" cap="flat" cmpd="sng" algn="ctr">
                      <a:solidFill>
                        <a:schemeClr val="tx1"/>
                      </a:solidFill>
                      <a:prstDash val="solid"/>
                      <a:round/>
                      <a:headEnd type="none" w="med" len="med"/>
                      <a:tailEnd type="none" w="med" len="med"/>
                    </a:lnR>
                  </a:tcPr>
                </a:tc>
              </a:tr>
              <a:tr h="324582">
                <a:tc>
                  <a:txBody>
                    <a:bodyPr/>
                    <a:lstStyle/>
                    <a:p>
                      <a:pPr algn="ctr" fontAlgn="ctr"/>
                      <a:r>
                        <a:rPr lang="en-US" sz="1600" u="none" strike="noStrike" dirty="0">
                          <a:effectLst/>
                        </a:rPr>
                        <a:t>4</a:t>
                      </a:r>
                      <a:endParaRPr lang="en-US"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600" u="none" strike="noStrike" dirty="0">
                          <a:effectLst/>
                        </a:rPr>
                        <a:t>4.890</a:t>
                      </a:r>
                      <a:endParaRPr lang="en-US"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solidFill>
                      <a:srgbClr val="FFCCCC"/>
                    </a:solidFill>
                  </a:tcPr>
                </a:tc>
                <a:tc>
                  <a:txBody>
                    <a:bodyPr/>
                    <a:lstStyle/>
                    <a:p>
                      <a:pPr algn="ctr" fontAlgn="ctr"/>
                      <a:r>
                        <a:rPr lang="en-US" sz="1600" u="none" strike="noStrike" dirty="0">
                          <a:effectLst/>
                        </a:rPr>
                        <a:t>0.100</a:t>
                      </a:r>
                      <a:endParaRPr lang="en-US" sz="16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n-US" sz="1600" u="none" strike="noStrike">
                          <a:effectLst/>
                        </a:rPr>
                        <a:t>17.300</a:t>
                      </a:r>
                      <a:endParaRPr lang="en-US" sz="1600" b="0" i="0" u="none" strike="noStrike">
                        <a:solidFill>
                          <a:srgbClr val="000000"/>
                        </a:solidFill>
                        <a:effectLst/>
                        <a:latin typeface="Times New Roman" panose="02020603050405020304" pitchFamily="18" charset="0"/>
                      </a:endParaRP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fontAlgn="ctr"/>
                      <a:r>
                        <a:rPr lang="en-US" sz="1600" b="0" i="0" u="none" strike="noStrike" dirty="0">
                          <a:solidFill>
                            <a:srgbClr val="000000"/>
                          </a:solidFill>
                          <a:effectLst/>
                          <a:latin typeface="+mj-lt"/>
                        </a:rPr>
                        <a:t>4.843</a:t>
                      </a:r>
                    </a:p>
                  </a:txBody>
                  <a:tcPr marL="7620" marR="7620" marT="7620" marB="0" anchor="ctr">
                    <a:lnL w="12700" cap="flat" cmpd="sng" algn="ctr">
                      <a:solidFill>
                        <a:schemeClr val="tx1"/>
                      </a:solidFill>
                      <a:prstDash val="solid"/>
                      <a:round/>
                      <a:headEnd type="none" w="med" len="med"/>
                      <a:tailEnd type="none" w="med" len="med"/>
                    </a:lnL>
                    <a:solidFill>
                      <a:srgbClr val="FFCCCC"/>
                    </a:solidFill>
                  </a:tcPr>
                </a:tc>
                <a:tc>
                  <a:txBody>
                    <a:bodyPr/>
                    <a:lstStyle/>
                    <a:p>
                      <a:pPr algn="ctr" fontAlgn="ctr"/>
                      <a:r>
                        <a:rPr lang="en-US" sz="1600" b="0" i="0" u="none" strike="noStrike">
                          <a:solidFill>
                            <a:srgbClr val="000000"/>
                          </a:solidFill>
                          <a:effectLst/>
                          <a:latin typeface="+mj-lt"/>
                        </a:rPr>
                        <a:t>0.063</a:t>
                      </a:r>
                    </a:p>
                  </a:txBody>
                  <a:tcPr marL="7620" marR="7620" marT="7620" marB="0" anchor="ctr"/>
                </a:tc>
                <a:tc>
                  <a:txBody>
                    <a:bodyPr/>
                    <a:lstStyle/>
                    <a:p>
                      <a:pPr algn="ctr" fontAlgn="ctr"/>
                      <a:r>
                        <a:rPr lang="en-US" sz="1600" b="0" i="0" u="none" strike="noStrike" dirty="0">
                          <a:solidFill>
                            <a:srgbClr val="000000"/>
                          </a:solidFill>
                          <a:effectLst/>
                          <a:latin typeface="+mj-lt"/>
                        </a:rPr>
                        <a:t>11.237</a:t>
                      </a:r>
                    </a:p>
                  </a:txBody>
                  <a:tcPr marL="7620" marR="7620" marT="7620" marB="0" anchor="ctr">
                    <a:lnR w="12700" cap="flat" cmpd="sng" algn="ctr">
                      <a:solidFill>
                        <a:schemeClr val="tx1"/>
                      </a:solidFill>
                      <a:prstDash val="solid"/>
                      <a:round/>
                      <a:headEnd type="none" w="med" len="med"/>
                      <a:tailEnd type="none" w="med" len="med"/>
                    </a:lnR>
                  </a:tcPr>
                </a:tc>
              </a:tr>
              <a:tr h="324582">
                <a:tc>
                  <a:txBody>
                    <a:bodyPr/>
                    <a:lstStyle/>
                    <a:p>
                      <a:pPr algn="ctr" fontAlgn="ctr"/>
                      <a:r>
                        <a:rPr lang="en-US" sz="1600" u="none" strike="noStrike" dirty="0">
                          <a:effectLst/>
                        </a:rPr>
                        <a:t>5</a:t>
                      </a:r>
                      <a:endParaRPr lang="en-US"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600" u="none" strike="noStrike" dirty="0">
                          <a:effectLst/>
                        </a:rPr>
                        <a:t>6.050</a:t>
                      </a:r>
                      <a:endParaRPr lang="en-US"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solidFill>
                      <a:srgbClr val="FFCCCC"/>
                    </a:solidFill>
                  </a:tcPr>
                </a:tc>
                <a:tc>
                  <a:txBody>
                    <a:bodyPr/>
                    <a:lstStyle/>
                    <a:p>
                      <a:pPr algn="ctr" fontAlgn="ctr"/>
                      <a:r>
                        <a:rPr lang="en-US" sz="1600" u="none" strike="noStrike" dirty="0">
                          <a:effectLst/>
                        </a:rPr>
                        <a:t>0.100</a:t>
                      </a:r>
                      <a:endParaRPr lang="en-US" sz="16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n-US" sz="1600" u="none" strike="noStrike">
                          <a:effectLst/>
                        </a:rPr>
                        <a:t>8.000</a:t>
                      </a:r>
                      <a:endParaRPr lang="en-US" sz="1600" b="0" i="0" u="none" strike="noStrike">
                        <a:solidFill>
                          <a:srgbClr val="000000"/>
                        </a:solidFill>
                        <a:effectLst/>
                        <a:latin typeface="Times New Roman" panose="02020603050405020304" pitchFamily="18" charset="0"/>
                      </a:endParaRP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fontAlgn="ctr"/>
                      <a:r>
                        <a:rPr lang="en-US" sz="1600" b="0" i="0" u="none" strike="noStrike" dirty="0">
                          <a:solidFill>
                            <a:srgbClr val="000000"/>
                          </a:solidFill>
                          <a:effectLst/>
                          <a:latin typeface="+mj-lt"/>
                        </a:rPr>
                        <a:t>6.037</a:t>
                      </a:r>
                    </a:p>
                  </a:txBody>
                  <a:tcPr marL="7620" marR="7620" marT="7620" marB="0" anchor="ctr">
                    <a:lnL w="12700" cap="flat" cmpd="sng" algn="ctr">
                      <a:solidFill>
                        <a:schemeClr val="tx1"/>
                      </a:solidFill>
                      <a:prstDash val="solid"/>
                      <a:round/>
                      <a:headEnd type="none" w="med" len="med"/>
                      <a:tailEnd type="none" w="med" len="med"/>
                    </a:lnL>
                    <a:solidFill>
                      <a:srgbClr val="FFCCCC"/>
                    </a:solidFill>
                  </a:tcPr>
                </a:tc>
                <a:tc>
                  <a:txBody>
                    <a:bodyPr/>
                    <a:lstStyle/>
                    <a:p>
                      <a:pPr algn="ctr" fontAlgn="ctr"/>
                      <a:r>
                        <a:rPr lang="en-US" sz="1600" b="0" i="0" u="none" strike="noStrike">
                          <a:solidFill>
                            <a:srgbClr val="000000"/>
                          </a:solidFill>
                          <a:effectLst/>
                          <a:latin typeface="+mj-lt"/>
                        </a:rPr>
                        <a:t>0.068</a:t>
                      </a:r>
                    </a:p>
                  </a:txBody>
                  <a:tcPr marL="7620" marR="7620" marT="7620" marB="0" anchor="ctr"/>
                </a:tc>
                <a:tc>
                  <a:txBody>
                    <a:bodyPr/>
                    <a:lstStyle/>
                    <a:p>
                      <a:pPr algn="ctr" fontAlgn="ctr"/>
                      <a:r>
                        <a:rPr lang="en-US" sz="1600" b="0" i="0" u="none" strike="noStrike" dirty="0">
                          <a:solidFill>
                            <a:srgbClr val="000000"/>
                          </a:solidFill>
                          <a:effectLst/>
                          <a:latin typeface="+mj-lt"/>
                        </a:rPr>
                        <a:t>5.613</a:t>
                      </a:r>
                    </a:p>
                  </a:txBody>
                  <a:tcPr marL="7620" marR="7620" marT="7620" marB="0" anchor="ctr">
                    <a:lnR w="12700" cap="flat" cmpd="sng" algn="ctr">
                      <a:solidFill>
                        <a:schemeClr val="tx1"/>
                      </a:solidFill>
                      <a:prstDash val="solid"/>
                      <a:round/>
                      <a:headEnd type="none" w="med" len="med"/>
                      <a:tailEnd type="none" w="med" len="med"/>
                    </a:lnR>
                  </a:tcPr>
                </a:tc>
              </a:tr>
              <a:tr h="324582">
                <a:tc>
                  <a:txBody>
                    <a:bodyPr/>
                    <a:lstStyle/>
                    <a:p>
                      <a:pPr algn="ctr" fontAlgn="ctr"/>
                      <a:r>
                        <a:rPr lang="en-US" sz="1600" u="none" strike="noStrike" dirty="0">
                          <a:effectLst/>
                        </a:rPr>
                        <a:t>6</a:t>
                      </a:r>
                      <a:endParaRPr lang="en-US"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600" u="none" strike="noStrike" dirty="0">
                          <a:effectLst/>
                        </a:rPr>
                        <a:t>7.073</a:t>
                      </a:r>
                      <a:endParaRPr lang="en-US"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solidFill>
                      <a:srgbClr val="FFCCCC"/>
                    </a:solidFill>
                  </a:tcPr>
                </a:tc>
                <a:tc>
                  <a:txBody>
                    <a:bodyPr/>
                    <a:lstStyle/>
                    <a:p>
                      <a:pPr algn="ctr" fontAlgn="ctr"/>
                      <a:r>
                        <a:rPr lang="en-US" sz="1600" u="none" strike="noStrike" dirty="0">
                          <a:effectLst/>
                        </a:rPr>
                        <a:t>0.100</a:t>
                      </a:r>
                      <a:endParaRPr lang="en-US" sz="16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n-US" sz="1600" u="none" strike="noStrike">
                          <a:effectLst/>
                        </a:rPr>
                        <a:t>4.100</a:t>
                      </a:r>
                      <a:endParaRPr lang="en-US" sz="1600" b="0" i="0" u="none" strike="noStrike">
                        <a:solidFill>
                          <a:srgbClr val="000000"/>
                        </a:solidFill>
                        <a:effectLst/>
                        <a:latin typeface="Times New Roman" panose="02020603050405020304" pitchFamily="18" charset="0"/>
                      </a:endParaRP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fontAlgn="ctr"/>
                      <a:r>
                        <a:rPr lang="en-US" sz="1600" b="0" i="0" u="none" strike="noStrike" dirty="0">
                          <a:solidFill>
                            <a:srgbClr val="000000"/>
                          </a:solidFill>
                          <a:effectLst/>
                          <a:latin typeface="+mj-lt"/>
                        </a:rPr>
                        <a:t>7.070</a:t>
                      </a:r>
                    </a:p>
                  </a:txBody>
                  <a:tcPr marL="7620" marR="7620" marT="7620" marB="0" anchor="ctr">
                    <a:lnL w="12700" cap="flat" cmpd="sng" algn="ctr">
                      <a:solidFill>
                        <a:schemeClr val="tx1"/>
                      </a:solidFill>
                      <a:prstDash val="solid"/>
                      <a:round/>
                      <a:headEnd type="none" w="med" len="med"/>
                      <a:tailEnd type="none" w="med" len="med"/>
                    </a:lnL>
                    <a:solidFill>
                      <a:srgbClr val="FFCCCC"/>
                    </a:solidFill>
                  </a:tcPr>
                </a:tc>
                <a:tc>
                  <a:txBody>
                    <a:bodyPr/>
                    <a:lstStyle/>
                    <a:p>
                      <a:pPr algn="ctr" fontAlgn="ctr"/>
                      <a:r>
                        <a:rPr lang="en-US" sz="1600" b="0" i="0" u="none" strike="noStrike">
                          <a:solidFill>
                            <a:srgbClr val="000000"/>
                          </a:solidFill>
                          <a:effectLst/>
                          <a:latin typeface="+mj-lt"/>
                        </a:rPr>
                        <a:t>0.077</a:t>
                      </a:r>
                    </a:p>
                  </a:txBody>
                  <a:tcPr marL="7620" marR="7620" marT="7620" marB="0" anchor="ctr"/>
                </a:tc>
                <a:tc>
                  <a:txBody>
                    <a:bodyPr/>
                    <a:lstStyle/>
                    <a:p>
                      <a:pPr algn="ctr" fontAlgn="ctr"/>
                      <a:r>
                        <a:rPr lang="en-US" sz="1600" b="0" i="0" u="none" strike="noStrike">
                          <a:solidFill>
                            <a:srgbClr val="000000"/>
                          </a:solidFill>
                          <a:effectLst/>
                          <a:latin typeface="+mj-lt"/>
                        </a:rPr>
                        <a:t>3.291</a:t>
                      </a:r>
                    </a:p>
                  </a:txBody>
                  <a:tcPr marL="7620" marR="7620" marT="7620" marB="0" anchor="ctr">
                    <a:lnR w="12700" cap="flat" cmpd="sng" algn="ctr">
                      <a:solidFill>
                        <a:schemeClr val="tx1"/>
                      </a:solidFill>
                      <a:prstDash val="solid"/>
                      <a:round/>
                      <a:headEnd type="none" w="med" len="med"/>
                      <a:tailEnd type="none" w="med" len="med"/>
                    </a:lnR>
                  </a:tcPr>
                </a:tc>
              </a:tr>
              <a:tr h="324582">
                <a:tc>
                  <a:txBody>
                    <a:bodyPr/>
                    <a:lstStyle/>
                    <a:p>
                      <a:pPr algn="ctr" fontAlgn="ctr"/>
                      <a:r>
                        <a:rPr lang="en-US" sz="1600" u="none" strike="noStrike" dirty="0">
                          <a:effectLst/>
                        </a:rPr>
                        <a:t>7</a:t>
                      </a:r>
                      <a:endParaRPr lang="en-US"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600" u="none" strike="noStrike" dirty="0">
                          <a:effectLst/>
                        </a:rPr>
                        <a:t>7.960</a:t>
                      </a:r>
                      <a:endParaRPr lang="en-US"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solidFill>
                      <a:srgbClr val="FFCCCC"/>
                    </a:solidFill>
                  </a:tcPr>
                </a:tc>
                <a:tc>
                  <a:txBody>
                    <a:bodyPr/>
                    <a:lstStyle/>
                    <a:p>
                      <a:pPr algn="ctr" fontAlgn="ctr"/>
                      <a:r>
                        <a:rPr lang="en-US" sz="1600" u="none" strike="noStrike" dirty="0">
                          <a:effectLst/>
                        </a:rPr>
                        <a:t>0.100</a:t>
                      </a:r>
                      <a:endParaRPr lang="en-US" sz="16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n-US" sz="1600" u="none" strike="noStrike">
                          <a:effectLst/>
                        </a:rPr>
                        <a:t>2.500</a:t>
                      </a:r>
                      <a:endParaRPr lang="en-US" sz="1600" b="0" i="0" u="none" strike="noStrike">
                        <a:solidFill>
                          <a:srgbClr val="000000"/>
                        </a:solidFill>
                        <a:effectLst/>
                        <a:latin typeface="Times New Roman" panose="02020603050405020304" pitchFamily="18" charset="0"/>
                      </a:endParaRP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fontAlgn="ctr"/>
                      <a:r>
                        <a:rPr lang="en-US" sz="1600" b="0" i="0" u="none" strike="noStrike" dirty="0">
                          <a:solidFill>
                            <a:srgbClr val="000000"/>
                          </a:solidFill>
                          <a:effectLst/>
                          <a:latin typeface="+mj-lt"/>
                        </a:rPr>
                        <a:t>7.846</a:t>
                      </a:r>
                    </a:p>
                  </a:txBody>
                  <a:tcPr marL="7620" marR="7620" marT="7620" marB="0" anchor="ctr">
                    <a:lnL w="12700" cap="flat" cmpd="sng" algn="ctr">
                      <a:solidFill>
                        <a:schemeClr val="tx1"/>
                      </a:solidFill>
                      <a:prstDash val="solid"/>
                      <a:round/>
                      <a:headEnd type="none" w="med" len="med"/>
                      <a:tailEnd type="none" w="med" len="med"/>
                    </a:lnL>
                    <a:solidFill>
                      <a:srgbClr val="FFCCCC"/>
                    </a:solidFill>
                  </a:tcPr>
                </a:tc>
                <a:tc>
                  <a:txBody>
                    <a:bodyPr/>
                    <a:lstStyle/>
                    <a:p>
                      <a:pPr algn="ctr" fontAlgn="ctr"/>
                      <a:r>
                        <a:rPr lang="en-US" sz="1600" b="0" i="0" u="none" strike="noStrike">
                          <a:solidFill>
                            <a:srgbClr val="000000"/>
                          </a:solidFill>
                          <a:effectLst/>
                          <a:latin typeface="+mj-lt"/>
                        </a:rPr>
                        <a:t>0.085</a:t>
                      </a:r>
                    </a:p>
                  </a:txBody>
                  <a:tcPr marL="7620" marR="7620" marT="7620" marB="0" anchor="ctr"/>
                </a:tc>
                <a:tc>
                  <a:txBody>
                    <a:bodyPr/>
                    <a:lstStyle/>
                    <a:p>
                      <a:pPr algn="ctr" fontAlgn="ctr"/>
                      <a:r>
                        <a:rPr lang="en-US" sz="1600" b="0" i="0" u="none" strike="noStrike">
                          <a:solidFill>
                            <a:srgbClr val="000000"/>
                          </a:solidFill>
                          <a:effectLst/>
                          <a:latin typeface="+mj-lt"/>
                        </a:rPr>
                        <a:t>2.218</a:t>
                      </a:r>
                    </a:p>
                  </a:txBody>
                  <a:tcPr marL="7620" marR="7620" marT="7620" marB="0" anchor="ctr">
                    <a:lnR w="12700" cap="flat" cmpd="sng" algn="ctr">
                      <a:solidFill>
                        <a:schemeClr val="tx1"/>
                      </a:solidFill>
                      <a:prstDash val="solid"/>
                      <a:round/>
                      <a:headEnd type="none" w="med" len="med"/>
                      <a:tailEnd type="none" w="med" len="med"/>
                    </a:lnR>
                  </a:tcPr>
                </a:tc>
              </a:tr>
              <a:tr h="324582">
                <a:tc>
                  <a:txBody>
                    <a:bodyPr/>
                    <a:lstStyle/>
                    <a:p>
                      <a:pPr algn="ctr" fontAlgn="ctr"/>
                      <a:r>
                        <a:rPr lang="en-US" sz="1600" u="none" strike="noStrike" dirty="0">
                          <a:effectLst/>
                        </a:rPr>
                        <a:t>8</a:t>
                      </a:r>
                      <a:endParaRPr lang="en-US"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600" u="none" strike="noStrike" dirty="0">
                          <a:effectLst/>
                        </a:rPr>
                        <a:t>8.714</a:t>
                      </a:r>
                      <a:endParaRPr lang="en-US"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solidFill>
                      <a:srgbClr val="FFCCCC"/>
                    </a:solidFill>
                  </a:tcPr>
                </a:tc>
                <a:tc>
                  <a:txBody>
                    <a:bodyPr/>
                    <a:lstStyle/>
                    <a:p>
                      <a:pPr algn="ctr" fontAlgn="ctr"/>
                      <a:r>
                        <a:rPr lang="en-US" sz="1600" u="none" strike="noStrike" dirty="0">
                          <a:effectLst/>
                        </a:rPr>
                        <a:t>0.100</a:t>
                      </a:r>
                      <a:endParaRPr lang="en-US" sz="16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n-US" sz="1600" u="none" strike="noStrike">
                          <a:effectLst/>
                        </a:rPr>
                        <a:t>1.400</a:t>
                      </a:r>
                      <a:endParaRPr lang="en-US" sz="1600" b="0" i="0" u="none" strike="noStrike">
                        <a:solidFill>
                          <a:srgbClr val="000000"/>
                        </a:solidFill>
                        <a:effectLst/>
                        <a:latin typeface="Times New Roman" panose="02020603050405020304" pitchFamily="18" charset="0"/>
                      </a:endParaRP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fontAlgn="ctr"/>
                      <a:r>
                        <a:rPr lang="en-US" sz="1600" b="0" i="0" u="none" strike="noStrike" dirty="0">
                          <a:solidFill>
                            <a:srgbClr val="000000"/>
                          </a:solidFill>
                          <a:effectLst/>
                          <a:latin typeface="+mj-lt"/>
                        </a:rPr>
                        <a:t>8.467</a:t>
                      </a:r>
                    </a:p>
                  </a:txBody>
                  <a:tcPr marL="7620" marR="7620" marT="7620" marB="0" anchor="ctr">
                    <a:lnL w="12700" cap="flat" cmpd="sng" algn="ctr">
                      <a:solidFill>
                        <a:schemeClr val="tx1"/>
                      </a:solidFill>
                      <a:prstDash val="solid"/>
                      <a:round/>
                      <a:headEnd type="none" w="med" len="med"/>
                      <a:tailEnd type="none" w="med" len="med"/>
                    </a:lnL>
                    <a:solidFill>
                      <a:srgbClr val="FFCCCC"/>
                    </a:solidFill>
                  </a:tcPr>
                </a:tc>
                <a:tc>
                  <a:txBody>
                    <a:bodyPr/>
                    <a:lstStyle/>
                    <a:p>
                      <a:pPr algn="ctr" fontAlgn="ctr"/>
                      <a:r>
                        <a:rPr lang="en-US" sz="1600" b="0" i="0" u="none" strike="noStrike">
                          <a:solidFill>
                            <a:srgbClr val="000000"/>
                          </a:solidFill>
                          <a:effectLst/>
                          <a:latin typeface="+mj-lt"/>
                        </a:rPr>
                        <a:t>0.087</a:t>
                      </a:r>
                    </a:p>
                  </a:txBody>
                  <a:tcPr marL="7620" marR="7620" marT="7620" marB="0" anchor="ctr"/>
                </a:tc>
                <a:tc>
                  <a:txBody>
                    <a:bodyPr/>
                    <a:lstStyle/>
                    <a:p>
                      <a:pPr algn="ctr" fontAlgn="ctr"/>
                      <a:r>
                        <a:rPr lang="en-US" sz="1600" b="0" i="0" u="none" strike="noStrike">
                          <a:solidFill>
                            <a:srgbClr val="000000"/>
                          </a:solidFill>
                          <a:effectLst/>
                          <a:latin typeface="+mj-lt"/>
                        </a:rPr>
                        <a:t>1.298</a:t>
                      </a:r>
                    </a:p>
                  </a:txBody>
                  <a:tcPr marL="7620" marR="7620" marT="7620" marB="0" anchor="ctr">
                    <a:lnR w="12700" cap="flat" cmpd="sng" algn="ctr">
                      <a:solidFill>
                        <a:schemeClr val="tx1"/>
                      </a:solidFill>
                      <a:prstDash val="solid"/>
                      <a:round/>
                      <a:headEnd type="none" w="med" len="med"/>
                      <a:tailEnd type="none" w="med" len="med"/>
                    </a:lnR>
                  </a:tcPr>
                </a:tc>
              </a:tr>
              <a:tr h="324582">
                <a:tc>
                  <a:txBody>
                    <a:bodyPr/>
                    <a:lstStyle/>
                    <a:p>
                      <a:pPr algn="ctr" fontAlgn="ctr"/>
                      <a:r>
                        <a:rPr lang="en-US" sz="1600" u="none" strike="noStrike" dirty="0">
                          <a:effectLst/>
                        </a:rPr>
                        <a:t>9</a:t>
                      </a:r>
                      <a:endParaRPr lang="en-US"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9.429</a:t>
                      </a:r>
                      <a:endParaRPr lang="en-US"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CCCC"/>
                    </a:solidFill>
                  </a:tcPr>
                </a:tc>
                <a:tc>
                  <a:txBody>
                    <a:bodyPr/>
                    <a:lstStyle/>
                    <a:p>
                      <a:pPr algn="ctr" fontAlgn="ctr"/>
                      <a:r>
                        <a:rPr lang="en-US" sz="1600" u="none" strike="noStrike" dirty="0">
                          <a:effectLst/>
                        </a:rPr>
                        <a:t>0.100</a:t>
                      </a:r>
                      <a:endParaRPr lang="en-US" sz="1600" b="0" i="0" u="none" strike="noStrike" dirty="0">
                        <a:solidFill>
                          <a:srgbClr val="000000"/>
                        </a:solidFill>
                        <a:effectLst/>
                        <a:latin typeface="Times New Roman" panose="02020603050405020304" pitchFamily="18" charset="0"/>
                      </a:endParaRP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0.700</a:t>
                      </a:r>
                      <a:endParaRPr lang="en-US" sz="1600" b="0" i="0" u="none" strike="noStrike" dirty="0">
                        <a:solidFill>
                          <a:srgbClr val="000000"/>
                        </a:solidFill>
                        <a:effectLst/>
                        <a:latin typeface="Times New Roman" panose="02020603050405020304" pitchFamily="18" charset="0"/>
                      </a:endParaRPr>
                    </a:p>
                  </a:txBody>
                  <a:tcPr marL="7620" marR="762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mj-lt"/>
                        </a:rPr>
                        <a:t>9.857</a:t>
                      </a:r>
                    </a:p>
                  </a:txBody>
                  <a:tcPr marL="7620" marR="7620" marT="762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CCCC"/>
                    </a:solidFill>
                  </a:tcPr>
                </a:tc>
                <a:tc>
                  <a:txBody>
                    <a:bodyPr/>
                    <a:lstStyle/>
                    <a:p>
                      <a:pPr algn="ctr" fontAlgn="ctr"/>
                      <a:r>
                        <a:rPr lang="en-US" sz="1600" b="0" i="0" u="none" strike="noStrike">
                          <a:solidFill>
                            <a:srgbClr val="000000"/>
                          </a:solidFill>
                          <a:effectLst/>
                          <a:latin typeface="+mj-lt"/>
                        </a:rPr>
                        <a:t>0.083</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mj-lt"/>
                        </a:rPr>
                        <a:t>0.578</a:t>
                      </a:r>
                    </a:p>
                  </a:txBody>
                  <a:tcPr marL="7620" marR="762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34717001"/>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DP requires a smaller </a:t>
            </a:r>
            <a:r>
              <a:rPr lang="en-US" sz="4000" dirty="0" smtClean="0"/>
              <a:t>area to investigate</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802987"/>
              </p:ext>
            </p:extLst>
          </p:nvPr>
        </p:nvGraphicFramePr>
        <p:xfrm>
          <a:off x="152397" y="1524000"/>
          <a:ext cx="8686802" cy="4780822"/>
        </p:xfrm>
        <a:graphic>
          <a:graphicData uri="http://schemas.openxmlformats.org/drawingml/2006/table">
            <a:tbl>
              <a:tblPr>
                <a:tableStyleId>{5C22544A-7EE6-4342-B048-85BDC9FD1C3A}</a:tableStyleId>
              </a:tblPr>
              <a:tblGrid>
                <a:gridCol w="1277471"/>
                <a:gridCol w="1277471"/>
                <a:gridCol w="1277471"/>
                <a:gridCol w="1277471"/>
                <a:gridCol w="1277471"/>
                <a:gridCol w="1277471"/>
                <a:gridCol w="1021976"/>
              </a:tblGrid>
              <a:tr h="371917">
                <a:tc rowSpan="3">
                  <a:txBody>
                    <a:bodyPr/>
                    <a:lstStyle/>
                    <a:p>
                      <a:pPr algn="ctr" fontAlgn="ctr"/>
                      <a:r>
                        <a:rPr lang="en-US" sz="1600" u="none" strike="noStrike" dirty="0">
                          <a:effectLst/>
                        </a:rPr>
                        <a:t>Threshold number of crashes per </a:t>
                      </a:r>
                      <a:r>
                        <a:rPr lang="en-US" sz="1600" u="none" strike="noStrike" dirty="0" smtClean="0">
                          <a:effectLst/>
                        </a:rPr>
                        <a:t>HCCL, </a:t>
                      </a:r>
                      <a:r>
                        <a:rPr lang="en-US" sz="1600" u="none" strike="noStrike" dirty="0" err="1" smtClean="0">
                          <a:effectLst/>
                        </a:rPr>
                        <a:t>n</a:t>
                      </a:r>
                      <a:r>
                        <a:rPr lang="en-US" sz="1600" u="none" strike="noStrike" baseline="-25000" dirty="0" err="1" smtClean="0">
                          <a:effectLst/>
                        </a:rPr>
                        <a:t>min</a:t>
                      </a:r>
                      <a:endParaRPr lang="en-US"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6">
                  <a:txBody>
                    <a:bodyPr/>
                    <a:lstStyle/>
                    <a:p>
                      <a:pPr algn="ctr" fontAlgn="ctr"/>
                      <a:r>
                        <a:rPr lang="en-US" sz="1600" u="none" strike="noStrike" dirty="0" smtClean="0">
                          <a:effectLst/>
                        </a:rPr>
                        <a:t>Maximum</a:t>
                      </a:r>
                      <a:r>
                        <a:rPr lang="en-US" sz="1600" u="none" strike="noStrike" baseline="0" dirty="0" smtClean="0">
                          <a:effectLst/>
                        </a:rPr>
                        <a:t> </a:t>
                      </a:r>
                      <a:r>
                        <a:rPr lang="en-US" sz="1600" u="none" strike="noStrike" dirty="0" smtClean="0">
                          <a:effectLst/>
                        </a:rPr>
                        <a:t>HCCL </a:t>
                      </a:r>
                      <a:r>
                        <a:rPr lang="en-US" sz="1600" u="none" strike="noStrike" dirty="0">
                          <a:effectLst/>
                        </a:rPr>
                        <a:t>window length, </a:t>
                      </a:r>
                      <a:r>
                        <a:rPr lang="en-US" sz="1600" u="none" strike="noStrike" dirty="0" smtClean="0">
                          <a:effectLst/>
                        </a:rPr>
                        <a:t>w=0.1 miles</a:t>
                      </a:r>
                      <a:endParaRPr lang="en-US"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24582">
                <a:tc vMerge="1">
                  <a:txBody>
                    <a:bodyPr/>
                    <a:lstStyle/>
                    <a:p>
                      <a:endParaRPr lang="en-US"/>
                    </a:p>
                  </a:txBody>
                  <a:tcPr/>
                </a:tc>
                <a:tc gridSpan="3">
                  <a:txBody>
                    <a:bodyPr/>
                    <a:lstStyle/>
                    <a:p>
                      <a:pPr algn="ctr" fontAlgn="ctr"/>
                      <a:r>
                        <a:rPr lang="en-US" sz="1600" b="0" i="0" u="none" strike="noStrike" dirty="0" smtClean="0">
                          <a:solidFill>
                            <a:schemeClr val="dk1"/>
                          </a:solidFill>
                          <a:effectLst/>
                          <a:latin typeface="+mn-lt"/>
                        </a:rPr>
                        <a:t>Sliding</a:t>
                      </a:r>
                      <a:r>
                        <a:rPr lang="en-US" sz="1600" b="0" i="0" u="none" strike="noStrike" baseline="0" dirty="0" smtClean="0">
                          <a:solidFill>
                            <a:schemeClr val="dk1"/>
                          </a:solidFill>
                          <a:effectLst/>
                          <a:latin typeface="+mn-lt"/>
                        </a:rPr>
                        <a:t> Window</a:t>
                      </a:r>
                      <a:endParaRPr lang="en-US"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ctr"/>
                      <a:r>
                        <a:rPr lang="en-US" sz="1600" u="none" strike="noStrike" dirty="0" smtClean="0">
                          <a:effectLst/>
                        </a:rPr>
                        <a:t>DP</a:t>
                      </a:r>
                      <a:endParaRPr lang="en-US"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487667">
                <a:tc vMerge="1">
                  <a:txBody>
                    <a:bodyPr/>
                    <a:lstStyle/>
                    <a:p>
                      <a:endParaRPr lang="en-US"/>
                    </a:p>
                  </a:txBody>
                  <a:tcPr/>
                </a:tc>
                <a:tc>
                  <a:txBody>
                    <a:bodyPr/>
                    <a:lstStyle/>
                    <a:p>
                      <a:pPr algn="ctr" fontAlgn="ctr"/>
                      <a:r>
                        <a:rPr lang="en-US" sz="1600" u="none" strike="noStrike" dirty="0">
                          <a:effectLst/>
                        </a:rPr>
                        <a:t>Average number of crashes per </a:t>
                      </a:r>
                      <a:r>
                        <a:rPr lang="en-US" sz="1600" u="none" strike="noStrike" dirty="0" smtClean="0">
                          <a:effectLst/>
                        </a:rPr>
                        <a:t>HCCL</a:t>
                      </a:r>
                      <a:endParaRPr lang="en-US"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600" u="none" strike="noStrike" dirty="0">
                          <a:effectLst/>
                        </a:rPr>
                        <a:t>Average </a:t>
                      </a:r>
                      <a:r>
                        <a:rPr lang="en-US" sz="1600" u="none" strike="noStrike" dirty="0" smtClean="0">
                          <a:effectLst/>
                        </a:rPr>
                        <a:t>HCCL </a:t>
                      </a:r>
                      <a:r>
                        <a:rPr lang="en-US" sz="1600" u="none" strike="noStrike" dirty="0">
                          <a:effectLst/>
                        </a:rPr>
                        <a:t>length         </a:t>
                      </a:r>
                      <a:endParaRPr lang="en-US" sz="1600" u="none" strike="noStrike" dirty="0" smtClean="0">
                        <a:effectLst/>
                      </a:endParaRPr>
                    </a:p>
                    <a:p>
                      <a:pPr algn="ctr" fontAlgn="ctr"/>
                      <a:r>
                        <a:rPr lang="en-US" sz="1600" u="none" strike="noStrike" dirty="0" smtClean="0">
                          <a:effectLst/>
                        </a:rPr>
                        <a:t>(</a:t>
                      </a:r>
                      <a:r>
                        <a:rPr lang="en-US" sz="1600" u="none" strike="noStrike" dirty="0">
                          <a:effectLst/>
                        </a:rPr>
                        <a:t>in miles)</a:t>
                      </a:r>
                      <a:endParaRPr lang="en-US" sz="1600" b="0" i="0" u="none" strike="noStrike" dirty="0">
                        <a:solidFill>
                          <a:srgbClr val="000000"/>
                        </a:solidFill>
                        <a:effectLst/>
                        <a:latin typeface="Times New Roman" panose="02020603050405020304" pitchFamily="18"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Total miles covered by </a:t>
                      </a:r>
                      <a:r>
                        <a:rPr lang="en-US" sz="1600" u="none" strike="noStrike" dirty="0" smtClean="0">
                          <a:effectLst/>
                        </a:rPr>
                        <a:t>HCCLs</a:t>
                      </a:r>
                      <a:endParaRPr lang="en-US" sz="1600" b="0" i="0" u="none" strike="noStrike" dirty="0">
                        <a:solidFill>
                          <a:srgbClr val="000000"/>
                        </a:solidFill>
                        <a:effectLst/>
                        <a:latin typeface="Times New Roman" panose="02020603050405020304" pitchFamily="18" charset="0"/>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r>
                        <a:rPr lang="en-US" sz="1600" u="none" strike="noStrike" dirty="0">
                          <a:effectLst/>
                        </a:rPr>
                        <a:t>Average number of crashes per </a:t>
                      </a:r>
                      <a:r>
                        <a:rPr lang="en-US" sz="1600" u="none" strike="noStrike" kern="1200" dirty="0" smtClean="0">
                          <a:solidFill>
                            <a:schemeClr val="dk1"/>
                          </a:solidFill>
                          <a:effectLst/>
                          <a:latin typeface="+mn-lt"/>
                          <a:ea typeface="+mn-ea"/>
                          <a:cs typeface="+mn-cs"/>
                        </a:rPr>
                        <a:t>HCCL</a:t>
                      </a:r>
                      <a:endParaRPr lang="en-US" sz="1600" u="none" strike="noStrike" kern="1200" dirty="0">
                        <a:solidFill>
                          <a:schemeClr val="dk1"/>
                        </a:solidFill>
                        <a:effectLs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u="none" strike="noStrike" dirty="0">
                          <a:effectLst/>
                        </a:rPr>
                        <a:t>Average </a:t>
                      </a:r>
                      <a:r>
                        <a:rPr lang="en-US" sz="1600" u="none" strike="noStrike" dirty="0" smtClean="0">
                          <a:effectLst/>
                        </a:rPr>
                        <a:t>HCCL </a:t>
                      </a:r>
                      <a:r>
                        <a:rPr lang="en-US" sz="1600" u="none" strike="noStrike" dirty="0">
                          <a:effectLst/>
                        </a:rPr>
                        <a:t>length         </a:t>
                      </a:r>
                      <a:endParaRPr lang="en-US" sz="1600" u="none" strike="noStrike" dirty="0" smtClean="0">
                        <a:effectLst/>
                      </a:endParaRPr>
                    </a:p>
                    <a:p>
                      <a:pPr algn="ctr" fontAlgn="ctr"/>
                      <a:r>
                        <a:rPr lang="en-US" sz="1600" u="none" strike="noStrike" dirty="0" smtClean="0">
                          <a:effectLst/>
                        </a:rPr>
                        <a:t>(</a:t>
                      </a:r>
                      <a:r>
                        <a:rPr lang="en-US" sz="1600" u="none" strike="noStrike" dirty="0">
                          <a:effectLst/>
                        </a:rPr>
                        <a:t>in miles)</a:t>
                      </a:r>
                      <a:endParaRPr lang="en-US" sz="1600" b="0" i="0" u="none" strike="noStrike" dirty="0">
                        <a:solidFill>
                          <a:srgbClr val="000000"/>
                        </a:solidFill>
                        <a:effectLst/>
                        <a:latin typeface="Times New Roman" panose="02020603050405020304" pitchFamily="18"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Total miles covered by </a:t>
                      </a:r>
                      <a:r>
                        <a:rPr lang="en-US" sz="1600" u="none" strike="noStrike" dirty="0" smtClean="0">
                          <a:effectLst/>
                        </a:rPr>
                        <a:t>HCCLs</a:t>
                      </a:r>
                      <a:endParaRPr lang="en-US" sz="1600" b="0" i="0" u="none" strike="noStrike" dirty="0">
                        <a:solidFill>
                          <a:srgbClr val="000000"/>
                        </a:solidFill>
                        <a:effectLst/>
                        <a:latin typeface="Times New Roman" panose="02020603050405020304" pitchFamily="18" charset="0"/>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r>
              <a:tr h="324582">
                <a:tc>
                  <a:txBody>
                    <a:bodyPr/>
                    <a:lstStyle/>
                    <a:p>
                      <a:pPr algn="ctr" fontAlgn="ctr"/>
                      <a:r>
                        <a:rPr lang="en-US" sz="1600" u="none" strike="noStrike" dirty="0">
                          <a:effectLst/>
                        </a:rPr>
                        <a:t>2</a:t>
                      </a:r>
                      <a:endParaRPr lang="en-US"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600" u="none" strike="noStrike" dirty="0">
                          <a:effectLst/>
                        </a:rPr>
                        <a:t>2.651</a:t>
                      </a:r>
                      <a:endParaRPr lang="en-US"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FFFF"/>
                    </a:solidFill>
                  </a:tcPr>
                </a:tc>
                <a:tc>
                  <a:txBody>
                    <a:bodyPr/>
                    <a:lstStyle/>
                    <a:p>
                      <a:pPr algn="ctr" fontAlgn="ctr"/>
                      <a:r>
                        <a:rPr lang="en-US" sz="1600" u="none" strike="noStrike" dirty="0">
                          <a:effectLst/>
                        </a:rPr>
                        <a:t>0.100</a:t>
                      </a:r>
                      <a:endParaRPr lang="en-US" sz="1600" b="0" i="0" u="none" strike="noStrike" dirty="0">
                        <a:solidFill>
                          <a:srgbClr val="000000"/>
                        </a:solidFill>
                        <a:effectLst/>
                        <a:latin typeface="Times New Roman" panose="02020603050405020304" pitchFamily="18" charset="0"/>
                      </a:endParaRP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ctr"/>
                      <a:r>
                        <a:rPr lang="en-US" sz="1600" u="none" strike="noStrike" dirty="0">
                          <a:effectLst/>
                        </a:rPr>
                        <a:t>112.600</a:t>
                      </a:r>
                      <a:endParaRPr lang="en-US" sz="1600" b="0" i="0" u="none" strike="noStrike" dirty="0">
                        <a:solidFill>
                          <a:srgbClr val="000000"/>
                        </a:solidFill>
                        <a:effectLst/>
                        <a:latin typeface="Times New Roman" panose="02020603050405020304" pitchFamily="18" charset="0"/>
                      </a:endParaRP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CCCC"/>
                    </a:solidFill>
                  </a:tcPr>
                </a:tc>
                <a:tc>
                  <a:txBody>
                    <a:bodyPr/>
                    <a:lstStyle/>
                    <a:p>
                      <a:pPr algn="ctr" fontAlgn="ctr"/>
                      <a:r>
                        <a:rPr lang="en-US" sz="1600" b="0" i="0" u="none" strike="noStrike" dirty="0">
                          <a:solidFill>
                            <a:srgbClr val="000000"/>
                          </a:solidFill>
                          <a:effectLst/>
                          <a:latin typeface="+mj-lt"/>
                        </a:rPr>
                        <a:t>2.601</a:t>
                      </a: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fontAlgn="ctr"/>
                      <a:r>
                        <a:rPr lang="en-US" sz="1600" b="0" i="0" u="none" strike="noStrike">
                          <a:solidFill>
                            <a:srgbClr val="000000"/>
                          </a:solidFill>
                          <a:effectLst/>
                          <a:latin typeface="+mj-lt"/>
                        </a:rPr>
                        <a:t>0.043</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ctr"/>
                      <a:r>
                        <a:rPr lang="en-US" sz="1600" b="0" i="0" u="none" strike="noStrike">
                          <a:solidFill>
                            <a:srgbClr val="000000"/>
                          </a:solidFill>
                          <a:effectLst/>
                          <a:latin typeface="+mj-lt"/>
                        </a:rPr>
                        <a:t>49.915</a:t>
                      </a:r>
                    </a:p>
                  </a:txBody>
                  <a:tcPr marL="7620" marR="762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CCCC"/>
                    </a:solidFill>
                  </a:tcPr>
                </a:tc>
              </a:tr>
              <a:tr h="324582">
                <a:tc>
                  <a:txBody>
                    <a:bodyPr/>
                    <a:lstStyle/>
                    <a:p>
                      <a:pPr algn="ctr" fontAlgn="ctr"/>
                      <a:r>
                        <a:rPr lang="en-US" sz="1600" u="none" strike="noStrike" dirty="0">
                          <a:effectLst/>
                        </a:rPr>
                        <a:t>3</a:t>
                      </a:r>
                      <a:endParaRPr lang="en-US"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600" u="none" strike="noStrike" dirty="0">
                          <a:effectLst/>
                        </a:rPr>
                        <a:t>3.734</a:t>
                      </a:r>
                      <a:endParaRPr lang="en-US"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solidFill>
                      <a:srgbClr val="FFFFFF"/>
                    </a:solidFill>
                  </a:tcPr>
                </a:tc>
                <a:tc>
                  <a:txBody>
                    <a:bodyPr/>
                    <a:lstStyle/>
                    <a:p>
                      <a:pPr algn="ctr" fontAlgn="ctr"/>
                      <a:r>
                        <a:rPr lang="en-US" sz="1600" u="none" strike="noStrike" dirty="0">
                          <a:effectLst/>
                        </a:rPr>
                        <a:t>0.100</a:t>
                      </a:r>
                      <a:endParaRPr lang="en-US" sz="16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n-US" sz="1600" u="none" strike="noStrike" dirty="0">
                          <a:effectLst/>
                        </a:rPr>
                        <a:t>43.300</a:t>
                      </a:r>
                      <a:endParaRPr lang="en-US" sz="1600" b="0" i="0" u="none" strike="noStrike" dirty="0">
                        <a:solidFill>
                          <a:srgbClr val="000000"/>
                        </a:solidFill>
                        <a:effectLst/>
                        <a:latin typeface="Times New Roman" panose="02020603050405020304" pitchFamily="18" charset="0"/>
                      </a:endParaRPr>
                    </a:p>
                  </a:txBody>
                  <a:tcPr marL="7620" marR="7620" marT="7620" marB="0" anchor="ctr">
                    <a:lnR w="12700" cap="flat" cmpd="sng" algn="ctr">
                      <a:solidFill>
                        <a:schemeClr val="tx1"/>
                      </a:solidFill>
                      <a:prstDash val="solid"/>
                      <a:round/>
                      <a:headEnd type="none" w="med" len="med"/>
                      <a:tailEnd type="none" w="med" len="med"/>
                    </a:lnR>
                    <a:solidFill>
                      <a:srgbClr val="FFCCCC"/>
                    </a:solidFill>
                  </a:tcPr>
                </a:tc>
                <a:tc>
                  <a:txBody>
                    <a:bodyPr/>
                    <a:lstStyle/>
                    <a:p>
                      <a:pPr algn="ctr" fontAlgn="ctr"/>
                      <a:r>
                        <a:rPr lang="en-US" sz="1600" b="0" i="0" u="none" strike="noStrike" dirty="0">
                          <a:solidFill>
                            <a:srgbClr val="000000"/>
                          </a:solidFill>
                          <a:effectLst/>
                          <a:latin typeface="+mj-lt"/>
                        </a:rPr>
                        <a:t>3.692</a:t>
                      </a:r>
                    </a:p>
                  </a:txBody>
                  <a:tcPr marL="7620" marR="7620" marT="7620" marB="0" anchor="ctr">
                    <a:lnL w="12700" cap="flat" cmpd="sng" algn="ctr">
                      <a:solidFill>
                        <a:schemeClr val="tx1"/>
                      </a:solidFill>
                      <a:prstDash val="solid"/>
                      <a:round/>
                      <a:headEnd type="none" w="med" len="med"/>
                      <a:tailEnd type="none" w="med" len="med"/>
                    </a:lnL>
                    <a:noFill/>
                  </a:tcPr>
                </a:tc>
                <a:tc>
                  <a:txBody>
                    <a:bodyPr/>
                    <a:lstStyle/>
                    <a:p>
                      <a:pPr algn="ctr" fontAlgn="ctr"/>
                      <a:r>
                        <a:rPr lang="en-US" sz="1600" b="0" i="0" u="none" strike="noStrike">
                          <a:solidFill>
                            <a:srgbClr val="000000"/>
                          </a:solidFill>
                          <a:effectLst/>
                          <a:latin typeface="+mj-lt"/>
                        </a:rPr>
                        <a:t>0.055</a:t>
                      </a:r>
                    </a:p>
                  </a:txBody>
                  <a:tcPr marL="7620" marR="7620" marT="7620" marB="0" anchor="ctr"/>
                </a:tc>
                <a:tc>
                  <a:txBody>
                    <a:bodyPr/>
                    <a:lstStyle/>
                    <a:p>
                      <a:pPr algn="ctr" fontAlgn="ctr"/>
                      <a:r>
                        <a:rPr lang="en-US" sz="1600" b="0" i="0" u="none" strike="noStrike" dirty="0">
                          <a:solidFill>
                            <a:srgbClr val="000000"/>
                          </a:solidFill>
                          <a:effectLst/>
                          <a:latin typeface="+mj-lt"/>
                        </a:rPr>
                        <a:t>24.264</a:t>
                      </a:r>
                    </a:p>
                  </a:txBody>
                  <a:tcPr marL="7620" marR="7620" marT="7620" marB="0" anchor="ctr">
                    <a:lnR w="12700" cap="flat" cmpd="sng" algn="ctr">
                      <a:solidFill>
                        <a:schemeClr val="tx1"/>
                      </a:solidFill>
                      <a:prstDash val="solid"/>
                      <a:round/>
                      <a:headEnd type="none" w="med" len="med"/>
                      <a:tailEnd type="none" w="med" len="med"/>
                    </a:lnR>
                    <a:solidFill>
                      <a:srgbClr val="FFCCCC"/>
                    </a:solidFill>
                  </a:tcPr>
                </a:tc>
              </a:tr>
              <a:tr h="324582">
                <a:tc>
                  <a:txBody>
                    <a:bodyPr/>
                    <a:lstStyle/>
                    <a:p>
                      <a:pPr algn="ctr" fontAlgn="ctr"/>
                      <a:r>
                        <a:rPr lang="en-US" sz="1600" u="none" strike="noStrike" dirty="0">
                          <a:effectLst/>
                        </a:rPr>
                        <a:t>4</a:t>
                      </a:r>
                      <a:endParaRPr lang="en-US"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600" u="none" strike="noStrike" dirty="0">
                          <a:effectLst/>
                        </a:rPr>
                        <a:t>4.890</a:t>
                      </a:r>
                      <a:endParaRPr lang="en-US"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solidFill>
                      <a:srgbClr val="FFFFFF"/>
                    </a:solidFill>
                  </a:tcPr>
                </a:tc>
                <a:tc>
                  <a:txBody>
                    <a:bodyPr/>
                    <a:lstStyle/>
                    <a:p>
                      <a:pPr algn="ctr" fontAlgn="ctr"/>
                      <a:r>
                        <a:rPr lang="en-US" sz="1600" u="none" strike="noStrike" dirty="0">
                          <a:effectLst/>
                        </a:rPr>
                        <a:t>0.100</a:t>
                      </a:r>
                      <a:endParaRPr lang="en-US" sz="16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n-US" sz="1600" u="none" strike="noStrike" dirty="0">
                          <a:effectLst/>
                        </a:rPr>
                        <a:t>17.300</a:t>
                      </a:r>
                      <a:endParaRPr lang="en-US" sz="1600" b="0" i="0" u="none" strike="noStrike" dirty="0">
                        <a:solidFill>
                          <a:srgbClr val="000000"/>
                        </a:solidFill>
                        <a:effectLst/>
                        <a:latin typeface="Times New Roman" panose="02020603050405020304" pitchFamily="18" charset="0"/>
                      </a:endParaRPr>
                    </a:p>
                  </a:txBody>
                  <a:tcPr marL="7620" marR="7620" marT="7620" marB="0" anchor="ctr">
                    <a:lnR w="12700" cap="flat" cmpd="sng" algn="ctr">
                      <a:solidFill>
                        <a:schemeClr val="tx1"/>
                      </a:solidFill>
                      <a:prstDash val="solid"/>
                      <a:round/>
                      <a:headEnd type="none" w="med" len="med"/>
                      <a:tailEnd type="none" w="med" len="med"/>
                    </a:lnR>
                    <a:solidFill>
                      <a:srgbClr val="FFCCCC"/>
                    </a:solidFill>
                  </a:tcPr>
                </a:tc>
                <a:tc>
                  <a:txBody>
                    <a:bodyPr/>
                    <a:lstStyle/>
                    <a:p>
                      <a:pPr algn="ctr" fontAlgn="ctr"/>
                      <a:r>
                        <a:rPr lang="en-US" sz="1600" b="0" i="0" u="none" strike="noStrike" dirty="0">
                          <a:solidFill>
                            <a:srgbClr val="000000"/>
                          </a:solidFill>
                          <a:effectLst/>
                          <a:latin typeface="+mj-lt"/>
                        </a:rPr>
                        <a:t>4.843</a:t>
                      </a:r>
                    </a:p>
                  </a:txBody>
                  <a:tcPr marL="7620" marR="7620" marT="7620" marB="0" anchor="ctr">
                    <a:lnL w="12700" cap="flat" cmpd="sng" algn="ctr">
                      <a:solidFill>
                        <a:schemeClr val="tx1"/>
                      </a:solidFill>
                      <a:prstDash val="solid"/>
                      <a:round/>
                      <a:headEnd type="none" w="med" len="med"/>
                      <a:tailEnd type="none" w="med" len="med"/>
                    </a:lnL>
                    <a:noFill/>
                  </a:tcPr>
                </a:tc>
                <a:tc>
                  <a:txBody>
                    <a:bodyPr/>
                    <a:lstStyle/>
                    <a:p>
                      <a:pPr algn="ctr" fontAlgn="ctr"/>
                      <a:r>
                        <a:rPr lang="en-US" sz="1600" b="0" i="0" u="none" strike="noStrike">
                          <a:solidFill>
                            <a:srgbClr val="000000"/>
                          </a:solidFill>
                          <a:effectLst/>
                          <a:latin typeface="+mj-lt"/>
                        </a:rPr>
                        <a:t>0.063</a:t>
                      </a:r>
                    </a:p>
                  </a:txBody>
                  <a:tcPr marL="7620" marR="7620" marT="7620" marB="0" anchor="ctr"/>
                </a:tc>
                <a:tc>
                  <a:txBody>
                    <a:bodyPr/>
                    <a:lstStyle/>
                    <a:p>
                      <a:pPr algn="ctr" fontAlgn="ctr"/>
                      <a:r>
                        <a:rPr lang="en-US" sz="1600" b="0" i="0" u="none" strike="noStrike" dirty="0">
                          <a:solidFill>
                            <a:srgbClr val="000000"/>
                          </a:solidFill>
                          <a:effectLst/>
                          <a:latin typeface="+mj-lt"/>
                        </a:rPr>
                        <a:t>11.237</a:t>
                      </a:r>
                    </a:p>
                  </a:txBody>
                  <a:tcPr marL="7620" marR="7620" marT="7620" marB="0" anchor="ctr">
                    <a:lnR w="12700" cap="flat" cmpd="sng" algn="ctr">
                      <a:solidFill>
                        <a:schemeClr val="tx1"/>
                      </a:solidFill>
                      <a:prstDash val="solid"/>
                      <a:round/>
                      <a:headEnd type="none" w="med" len="med"/>
                      <a:tailEnd type="none" w="med" len="med"/>
                    </a:lnR>
                    <a:solidFill>
                      <a:srgbClr val="FFCCCC"/>
                    </a:solidFill>
                  </a:tcPr>
                </a:tc>
              </a:tr>
              <a:tr h="324582">
                <a:tc>
                  <a:txBody>
                    <a:bodyPr/>
                    <a:lstStyle/>
                    <a:p>
                      <a:pPr algn="ctr" fontAlgn="ctr"/>
                      <a:r>
                        <a:rPr lang="en-US" sz="1600" u="none" strike="noStrike" dirty="0">
                          <a:effectLst/>
                        </a:rPr>
                        <a:t>5</a:t>
                      </a:r>
                      <a:endParaRPr lang="en-US"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600" u="none" strike="noStrike" dirty="0">
                          <a:effectLst/>
                        </a:rPr>
                        <a:t>6.050</a:t>
                      </a:r>
                      <a:endParaRPr lang="en-US"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solidFill>
                      <a:srgbClr val="FFFFFF"/>
                    </a:solidFill>
                  </a:tcPr>
                </a:tc>
                <a:tc>
                  <a:txBody>
                    <a:bodyPr/>
                    <a:lstStyle/>
                    <a:p>
                      <a:pPr algn="ctr" fontAlgn="ctr"/>
                      <a:r>
                        <a:rPr lang="en-US" sz="1600" u="none" strike="noStrike" dirty="0">
                          <a:effectLst/>
                        </a:rPr>
                        <a:t>0.100</a:t>
                      </a:r>
                      <a:endParaRPr lang="en-US" sz="16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n-US" sz="1600" u="none" strike="noStrike" dirty="0">
                          <a:effectLst/>
                        </a:rPr>
                        <a:t>8.000</a:t>
                      </a:r>
                      <a:endParaRPr lang="en-US" sz="1600" b="0" i="0" u="none" strike="noStrike" dirty="0">
                        <a:solidFill>
                          <a:srgbClr val="000000"/>
                        </a:solidFill>
                        <a:effectLst/>
                        <a:latin typeface="Times New Roman" panose="02020603050405020304" pitchFamily="18" charset="0"/>
                      </a:endParaRPr>
                    </a:p>
                  </a:txBody>
                  <a:tcPr marL="7620" marR="7620" marT="7620" marB="0" anchor="ctr">
                    <a:lnR w="12700" cap="flat" cmpd="sng" algn="ctr">
                      <a:solidFill>
                        <a:schemeClr val="tx1"/>
                      </a:solidFill>
                      <a:prstDash val="solid"/>
                      <a:round/>
                      <a:headEnd type="none" w="med" len="med"/>
                      <a:tailEnd type="none" w="med" len="med"/>
                    </a:lnR>
                    <a:solidFill>
                      <a:srgbClr val="FFCCCC"/>
                    </a:solidFill>
                  </a:tcPr>
                </a:tc>
                <a:tc>
                  <a:txBody>
                    <a:bodyPr/>
                    <a:lstStyle/>
                    <a:p>
                      <a:pPr algn="ctr" fontAlgn="ctr"/>
                      <a:r>
                        <a:rPr lang="en-US" sz="1600" b="0" i="0" u="none" strike="noStrike" dirty="0">
                          <a:solidFill>
                            <a:srgbClr val="000000"/>
                          </a:solidFill>
                          <a:effectLst/>
                          <a:latin typeface="+mj-lt"/>
                        </a:rPr>
                        <a:t>6.037</a:t>
                      </a:r>
                    </a:p>
                  </a:txBody>
                  <a:tcPr marL="7620" marR="7620" marT="7620" marB="0" anchor="ctr">
                    <a:lnL w="12700" cap="flat" cmpd="sng" algn="ctr">
                      <a:solidFill>
                        <a:schemeClr val="tx1"/>
                      </a:solidFill>
                      <a:prstDash val="solid"/>
                      <a:round/>
                      <a:headEnd type="none" w="med" len="med"/>
                      <a:tailEnd type="none" w="med" len="med"/>
                    </a:lnL>
                    <a:noFill/>
                  </a:tcPr>
                </a:tc>
                <a:tc>
                  <a:txBody>
                    <a:bodyPr/>
                    <a:lstStyle/>
                    <a:p>
                      <a:pPr algn="ctr" fontAlgn="ctr"/>
                      <a:r>
                        <a:rPr lang="en-US" sz="1600" b="0" i="0" u="none" strike="noStrike">
                          <a:solidFill>
                            <a:srgbClr val="000000"/>
                          </a:solidFill>
                          <a:effectLst/>
                          <a:latin typeface="+mj-lt"/>
                        </a:rPr>
                        <a:t>0.068</a:t>
                      </a:r>
                    </a:p>
                  </a:txBody>
                  <a:tcPr marL="7620" marR="7620" marT="7620" marB="0" anchor="ctr"/>
                </a:tc>
                <a:tc>
                  <a:txBody>
                    <a:bodyPr/>
                    <a:lstStyle/>
                    <a:p>
                      <a:pPr algn="ctr" fontAlgn="ctr"/>
                      <a:r>
                        <a:rPr lang="en-US" sz="1600" b="0" i="0" u="none" strike="noStrike" dirty="0">
                          <a:solidFill>
                            <a:srgbClr val="000000"/>
                          </a:solidFill>
                          <a:effectLst/>
                          <a:latin typeface="+mj-lt"/>
                        </a:rPr>
                        <a:t>5.613</a:t>
                      </a:r>
                    </a:p>
                  </a:txBody>
                  <a:tcPr marL="7620" marR="7620" marT="7620" marB="0" anchor="ctr">
                    <a:lnR w="12700" cap="flat" cmpd="sng" algn="ctr">
                      <a:solidFill>
                        <a:schemeClr val="tx1"/>
                      </a:solidFill>
                      <a:prstDash val="solid"/>
                      <a:round/>
                      <a:headEnd type="none" w="med" len="med"/>
                      <a:tailEnd type="none" w="med" len="med"/>
                    </a:lnR>
                    <a:solidFill>
                      <a:srgbClr val="FFCCCC"/>
                    </a:solidFill>
                  </a:tcPr>
                </a:tc>
              </a:tr>
              <a:tr h="324582">
                <a:tc>
                  <a:txBody>
                    <a:bodyPr/>
                    <a:lstStyle/>
                    <a:p>
                      <a:pPr algn="ctr" fontAlgn="ctr"/>
                      <a:r>
                        <a:rPr lang="en-US" sz="1600" u="none" strike="noStrike" dirty="0">
                          <a:effectLst/>
                        </a:rPr>
                        <a:t>6</a:t>
                      </a:r>
                      <a:endParaRPr lang="en-US"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600" u="none" strike="noStrike" dirty="0">
                          <a:effectLst/>
                        </a:rPr>
                        <a:t>7.073</a:t>
                      </a:r>
                      <a:endParaRPr lang="en-US"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solidFill>
                      <a:srgbClr val="FFFFFF"/>
                    </a:solidFill>
                  </a:tcPr>
                </a:tc>
                <a:tc>
                  <a:txBody>
                    <a:bodyPr/>
                    <a:lstStyle/>
                    <a:p>
                      <a:pPr algn="ctr" fontAlgn="ctr"/>
                      <a:r>
                        <a:rPr lang="en-US" sz="1600" u="none" strike="noStrike" dirty="0">
                          <a:effectLst/>
                        </a:rPr>
                        <a:t>0.100</a:t>
                      </a:r>
                      <a:endParaRPr lang="en-US" sz="16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n-US" sz="1600" u="none" strike="noStrike" dirty="0">
                          <a:effectLst/>
                        </a:rPr>
                        <a:t>4.100</a:t>
                      </a:r>
                      <a:endParaRPr lang="en-US" sz="1600" b="0" i="0" u="none" strike="noStrike" dirty="0">
                        <a:solidFill>
                          <a:srgbClr val="000000"/>
                        </a:solidFill>
                        <a:effectLst/>
                        <a:latin typeface="Times New Roman" panose="02020603050405020304" pitchFamily="18" charset="0"/>
                      </a:endParaRPr>
                    </a:p>
                  </a:txBody>
                  <a:tcPr marL="7620" marR="7620" marT="7620" marB="0" anchor="ctr">
                    <a:lnR w="12700" cap="flat" cmpd="sng" algn="ctr">
                      <a:solidFill>
                        <a:schemeClr val="tx1"/>
                      </a:solidFill>
                      <a:prstDash val="solid"/>
                      <a:round/>
                      <a:headEnd type="none" w="med" len="med"/>
                      <a:tailEnd type="none" w="med" len="med"/>
                    </a:lnR>
                    <a:solidFill>
                      <a:srgbClr val="FFCCCC"/>
                    </a:solidFill>
                  </a:tcPr>
                </a:tc>
                <a:tc>
                  <a:txBody>
                    <a:bodyPr/>
                    <a:lstStyle/>
                    <a:p>
                      <a:pPr algn="ctr" fontAlgn="ctr"/>
                      <a:r>
                        <a:rPr lang="en-US" sz="1600" b="0" i="0" u="none" strike="noStrike" dirty="0">
                          <a:solidFill>
                            <a:srgbClr val="000000"/>
                          </a:solidFill>
                          <a:effectLst/>
                          <a:latin typeface="+mj-lt"/>
                        </a:rPr>
                        <a:t>7.070</a:t>
                      </a:r>
                    </a:p>
                  </a:txBody>
                  <a:tcPr marL="7620" marR="7620" marT="7620" marB="0" anchor="ctr">
                    <a:lnL w="12700" cap="flat" cmpd="sng" algn="ctr">
                      <a:solidFill>
                        <a:schemeClr val="tx1"/>
                      </a:solidFill>
                      <a:prstDash val="solid"/>
                      <a:round/>
                      <a:headEnd type="none" w="med" len="med"/>
                      <a:tailEnd type="none" w="med" len="med"/>
                    </a:lnL>
                    <a:noFill/>
                  </a:tcPr>
                </a:tc>
                <a:tc>
                  <a:txBody>
                    <a:bodyPr/>
                    <a:lstStyle/>
                    <a:p>
                      <a:pPr algn="ctr" fontAlgn="ctr"/>
                      <a:r>
                        <a:rPr lang="en-US" sz="1600" b="0" i="0" u="none" strike="noStrike">
                          <a:solidFill>
                            <a:srgbClr val="000000"/>
                          </a:solidFill>
                          <a:effectLst/>
                          <a:latin typeface="+mj-lt"/>
                        </a:rPr>
                        <a:t>0.077</a:t>
                      </a:r>
                    </a:p>
                  </a:txBody>
                  <a:tcPr marL="7620" marR="7620" marT="7620" marB="0" anchor="ctr"/>
                </a:tc>
                <a:tc>
                  <a:txBody>
                    <a:bodyPr/>
                    <a:lstStyle/>
                    <a:p>
                      <a:pPr algn="ctr" fontAlgn="ctr"/>
                      <a:r>
                        <a:rPr lang="en-US" sz="1600" b="0" i="0" u="none" strike="noStrike" dirty="0">
                          <a:solidFill>
                            <a:srgbClr val="000000"/>
                          </a:solidFill>
                          <a:effectLst/>
                          <a:latin typeface="+mj-lt"/>
                        </a:rPr>
                        <a:t>3.291</a:t>
                      </a:r>
                    </a:p>
                  </a:txBody>
                  <a:tcPr marL="7620" marR="7620" marT="7620" marB="0" anchor="ctr">
                    <a:lnR w="12700" cap="flat" cmpd="sng" algn="ctr">
                      <a:solidFill>
                        <a:schemeClr val="tx1"/>
                      </a:solidFill>
                      <a:prstDash val="solid"/>
                      <a:round/>
                      <a:headEnd type="none" w="med" len="med"/>
                      <a:tailEnd type="none" w="med" len="med"/>
                    </a:lnR>
                    <a:solidFill>
                      <a:srgbClr val="FFCCCC"/>
                    </a:solidFill>
                  </a:tcPr>
                </a:tc>
              </a:tr>
              <a:tr h="324582">
                <a:tc>
                  <a:txBody>
                    <a:bodyPr/>
                    <a:lstStyle/>
                    <a:p>
                      <a:pPr algn="ctr" fontAlgn="ctr"/>
                      <a:r>
                        <a:rPr lang="en-US" sz="1600" u="none" strike="noStrike" dirty="0">
                          <a:effectLst/>
                        </a:rPr>
                        <a:t>7</a:t>
                      </a:r>
                      <a:endParaRPr lang="en-US"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600" u="none" strike="noStrike" dirty="0">
                          <a:effectLst/>
                        </a:rPr>
                        <a:t>7.960</a:t>
                      </a:r>
                      <a:endParaRPr lang="en-US"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solidFill>
                      <a:srgbClr val="FFFFFF"/>
                    </a:solidFill>
                  </a:tcPr>
                </a:tc>
                <a:tc>
                  <a:txBody>
                    <a:bodyPr/>
                    <a:lstStyle/>
                    <a:p>
                      <a:pPr algn="ctr" fontAlgn="ctr"/>
                      <a:r>
                        <a:rPr lang="en-US" sz="1600" u="none" strike="noStrike" dirty="0">
                          <a:effectLst/>
                        </a:rPr>
                        <a:t>0.100</a:t>
                      </a:r>
                      <a:endParaRPr lang="en-US" sz="16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n-US" sz="1600" u="none" strike="noStrike" dirty="0">
                          <a:effectLst/>
                        </a:rPr>
                        <a:t>2.500</a:t>
                      </a:r>
                      <a:endParaRPr lang="en-US" sz="1600" b="0" i="0" u="none" strike="noStrike" dirty="0">
                        <a:solidFill>
                          <a:srgbClr val="000000"/>
                        </a:solidFill>
                        <a:effectLst/>
                        <a:latin typeface="Times New Roman" panose="02020603050405020304" pitchFamily="18" charset="0"/>
                      </a:endParaRPr>
                    </a:p>
                  </a:txBody>
                  <a:tcPr marL="7620" marR="7620" marT="7620" marB="0" anchor="ctr">
                    <a:lnR w="12700" cap="flat" cmpd="sng" algn="ctr">
                      <a:solidFill>
                        <a:schemeClr val="tx1"/>
                      </a:solidFill>
                      <a:prstDash val="solid"/>
                      <a:round/>
                      <a:headEnd type="none" w="med" len="med"/>
                      <a:tailEnd type="none" w="med" len="med"/>
                    </a:lnR>
                    <a:solidFill>
                      <a:srgbClr val="FFCCCC"/>
                    </a:solidFill>
                  </a:tcPr>
                </a:tc>
                <a:tc>
                  <a:txBody>
                    <a:bodyPr/>
                    <a:lstStyle/>
                    <a:p>
                      <a:pPr algn="ctr" fontAlgn="ctr"/>
                      <a:r>
                        <a:rPr lang="en-US" sz="1600" b="0" i="0" u="none" strike="noStrike" dirty="0">
                          <a:solidFill>
                            <a:srgbClr val="000000"/>
                          </a:solidFill>
                          <a:effectLst/>
                          <a:latin typeface="+mj-lt"/>
                        </a:rPr>
                        <a:t>7.846</a:t>
                      </a:r>
                    </a:p>
                  </a:txBody>
                  <a:tcPr marL="7620" marR="7620" marT="7620" marB="0" anchor="ctr">
                    <a:lnL w="12700" cap="flat" cmpd="sng" algn="ctr">
                      <a:solidFill>
                        <a:schemeClr val="tx1"/>
                      </a:solidFill>
                      <a:prstDash val="solid"/>
                      <a:round/>
                      <a:headEnd type="none" w="med" len="med"/>
                      <a:tailEnd type="none" w="med" len="med"/>
                    </a:lnL>
                    <a:noFill/>
                  </a:tcPr>
                </a:tc>
                <a:tc>
                  <a:txBody>
                    <a:bodyPr/>
                    <a:lstStyle/>
                    <a:p>
                      <a:pPr algn="ctr" fontAlgn="ctr"/>
                      <a:r>
                        <a:rPr lang="en-US" sz="1600" b="0" i="0" u="none" strike="noStrike">
                          <a:solidFill>
                            <a:srgbClr val="000000"/>
                          </a:solidFill>
                          <a:effectLst/>
                          <a:latin typeface="+mj-lt"/>
                        </a:rPr>
                        <a:t>0.085</a:t>
                      </a:r>
                    </a:p>
                  </a:txBody>
                  <a:tcPr marL="7620" marR="7620" marT="7620" marB="0" anchor="ctr"/>
                </a:tc>
                <a:tc>
                  <a:txBody>
                    <a:bodyPr/>
                    <a:lstStyle/>
                    <a:p>
                      <a:pPr algn="ctr" fontAlgn="ctr"/>
                      <a:r>
                        <a:rPr lang="en-US" sz="1600" b="0" i="0" u="none" strike="noStrike" dirty="0">
                          <a:solidFill>
                            <a:srgbClr val="000000"/>
                          </a:solidFill>
                          <a:effectLst/>
                          <a:latin typeface="+mj-lt"/>
                        </a:rPr>
                        <a:t>2.218</a:t>
                      </a:r>
                    </a:p>
                  </a:txBody>
                  <a:tcPr marL="7620" marR="7620" marT="7620" marB="0" anchor="ctr">
                    <a:lnR w="12700" cap="flat" cmpd="sng" algn="ctr">
                      <a:solidFill>
                        <a:schemeClr val="tx1"/>
                      </a:solidFill>
                      <a:prstDash val="solid"/>
                      <a:round/>
                      <a:headEnd type="none" w="med" len="med"/>
                      <a:tailEnd type="none" w="med" len="med"/>
                    </a:lnR>
                    <a:solidFill>
                      <a:srgbClr val="FFCCCC"/>
                    </a:solidFill>
                  </a:tcPr>
                </a:tc>
              </a:tr>
              <a:tr h="324582">
                <a:tc>
                  <a:txBody>
                    <a:bodyPr/>
                    <a:lstStyle/>
                    <a:p>
                      <a:pPr algn="ctr" fontAlgn="ctr"/>
                      <a:r>
                        <a:rPr lang="en-US" sz="1600" u="none" strike="noStrike" dirty="0">
                          <a:effectLst/>
                        </a:rPr>
                        <a:t>8</a:t>
                      </a:r>
                      <a:endParaRPr lang="en-US"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ctr"/>
                      <a:r>
                        <a:rPr lang="en-US" sz="1600" u="none" strike="noStrike" dirty="0">
                          <a:effectLst/>
                        </a:rPr>
                        <a:t>8.714</a:t>
                      </a:r>
                      <a:endParaRPr lang="en-US"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solidFill>
                      <a:srgbClr val="FFFFFF"/>
                    </a:solidFill>
                  </a:tcPr>
                </a:tc>
                <a:tc>
                  <a:txBody>
                    <a:bodyPr/>
                    <a:lstStyle/>
                    <a:p>
                      <a:pPr algn="ctr" fontAlgn="ctr"/>
                      <a:r>
                        <a:rPr lang="en-US" sz="1600" u="none" strike="noStrike" dirty="0">
                          <a:effectLst/>
                        </a:rPr>
                        <a:t>0.100</a:t>
                      </a:r>
                      <a:endParaRPr lang="en-US" sz="16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en-US" sz="1600" u="none" strike="noStrike" dirty="0">
                          <a:effectLst/>
                        </a:rPr>
                        <a:t>1.400</a:t>
                      </a:r>
                      <a:endParaRPr lang="en-US" sz="1600" b="0" i="0" u="none" strike="noStrike" dirty="0">
                        <a:solidFill>
                          <a:srgbClr val="000000"/>
                        </a:solidFill>
                        <a:effectLst/>
                        <a:latin typeface="Times New Roman" panose="02020603050405020304" pitchFamily="18" charset="0"/>
                      </a:endParaRPr>
                    </a:p>
                  </a:txBody>
                  <a:tcPr marL="7620" marR="7620" marT="7620" marB="0" anchor="ctr">
                    <a:lnR w="12700" cap="flat" cmpd="sng" algn="ctr">
                      <a:solidFill>
                        <a:schemeClr val="tx1"/>
                      </a:solidFill>
                      <a:prstDash val="solid"/>
                      <a:round/>
                      <a:headEnd type="none" w="med" len="med"/>
                      <a:tailEnd type="none" w="med" len="med"/>
                    </a:lnR>
                    <a:solidFill>
                      <a:srgbClr val="FFCCCC"/>
                    </a:solidFill>
                  </a:tcPr>
                </a:tc>
                <a:tc>
                  <a:txBody>
                    <a:bodyPr/>
                    <a:lstStyle/>
                    <a:p>
                      <a:pPr algn="ctr" fontAlgn="ctr"/>
                      <a:r>
                        <a:rPr lang="en-US" sz="1600" b="0" i="0" u="none" strike="noStrike" dirty="0">
                          <a:solidFill>
                            <a:srgbClr val="000000"/>
                          </a:solidFill>
                          <a:effectLst/>
                          <a:latin typeface="+mj-lt"/>
                        </a:rPr>
                        <a:t>8.467</a:t>
                      </a:r>
                    </a:p>
                  </a:txBody>
                  <a:tcPr marL="7620" marR="7620" marT="7620" marB="0" anchor="ctr">
                    <a:lnL w="12700" cap="flat" cmpd="sng" algn="ctr">
                      <a:solidFill>
                        <a:schemeClr val="tx1"/>
                      </a:solidFill>
                      <a:prstDash val="solid"/>
                      <a:round/>
                      <a:headEnd type="none" w="med" len="med"/>
                      <a:tailEnd type="none" w="med" len="med"/>
                    </a:lnL>
                    <a:noFill/>
                  </a:tcPr>
                </a:tc>
                <a:tc>
                  <a:txBody>
                    <a:bodyPr/>
                    <a:lstStyle/>
                    <a:p>
                      <a:pPr algn="ctr" fontAlgn="ctr"/>
                      <a:r>
                        <a:rPr lang="en-US" sz="1600" b="0" i="0" u="none" strike="noStrike">
                          <a:solidFill>
                            <a:srgbClr val="000000"/>
                          </a:solidFill>
                          <a:effectLst/>
                          <a:latin typeface="+mj-lt"/>
                        </a:rPr>
                        <a:t>0.087</a:t>
                      </a:r>
                    </a:p>
                  </a:txBody>
                  <a:tcPr marL="7620" marR="7620" marT="7620" marB="0" anchor="ctr"/>
                </a:tc>
                <a:tc>
                  <a:txBody>
                    <a:bodyPr/>
                    <a:lstStyle/>
                    <a:p>
                      <a:pPr algn="ctr" fontAlgn="ctr"/>
                      <a:r>
                        <a:rPr lang="en-US" sz="1600" b="0" i="0" u="none" strike="noStrike" dirty="0">
                          <a:solidFill>
                            <a:srgbClr val="000000"/>
                          </a:solidFill>
                          <a:effectLst/>
                          <a:latin typeface="+mj-lt"/>
                        </a:rPr>
                        <a:t>1.298</a:t>
                      </a:r>
                    </a:p>
                  </a:txBody>
                  <a:tcPr marL="7620" marR="7620" marT="7620" marB="0" anchor="ctr">
                    <a:lnR w="12700" cap="flat" cmpd="sng" algn="ctr">
                      <a:solidFill>
                        <a:schemeClr val="tx1"/>
                      </a:solidFill>
                      <a:prstDash val="solid"/>
                      <a:round/>
                      <a:headEnd type="none" w="med" len="med"/>
                      <a:tailEnd type="none" w="med" len="med"/>
                    </a:lnR>
                    <a:solidFill>
                      <a:srgbClr val="FFCCCC"/>
                    </a:solidFill>
                  </a:tcPr>
                </a:tc>
              </a:tr>
              <a:tr h="324582">
                <a:tc>
                  <a:txBody>
                    <a:bodyPr/>
                    <a:lstStyle/>
                    <a:p>
                      <a:pPr algn="ctr" fontAlgn="ctr"/>
                      <a:r>
                        <a:rPr lang="en-US" sz="1600" u="none" strike="noStrike" dirty="0">
                          <a:effectLst/>
                        </a:rPr>
                        <a:t>9</a:t>
                      </a:r>
                      <a:endParaRPr lang="en-US"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9.429</a:t>
                      </a:r>
                      <a:endParaRPr lang="en-US"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600" u="none" strike="noStrike" dirty="0">
                          <a:effectLst/>
                        </a:rPr>
                        <a:t>0.100</a:t>
                      </a:r>
                      <a:endParaRPr lang="en-US" sz="1600" b="0" i="0" u="none" strike="noStrike" dirty="0">
                        <a:solidFill>
                          <a:srgbClr val="000000"/>
                        </a:solidFill>
                        <a:effectLst/>
                        <a:latin typeface="Times New Roman" panose="02020603050405020304" pitchFamily="18" charset="0"/>
                      </a:endParaRP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0.700</a:t>
                      </a:r>
                      <a:endParaRPr lang="en-US" sz="1600" b="0" i="0" u="none" strike="noStrike" dirty="0">
                        <a:solidFill>
                          <a:srgbClr val="000000"/>
                        </a:solidFill>
                        <a:effectLst/>
                        <a:latin typeface="Times New Roman" panose="02020603050405020304" pitchFamily="18" charset="0"/>
                      </a:endParaRPr>
                    </a:p>
                  </a:txBody>
                  <a:tcPr marL="7620" marR="762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CCC"/>
                    </a:solidFill>
                  </a:tcPr>
                </a:tc>
                <a:tc>
                  <a:txBody>
                    <a:bodyPr/>
                    <a:lstStyle/>
                    <a:p>
                      <a:pPr algn="ctr" fontAlgn="ctr"/>
                      <a:r>
                        <a:rPr lang="en-US" sz="1600" b="0" i="0" u="none" strike="noStrike" dirty="0">
                          <a:solidFill>
                            <a:srgbClr val="000000"/>
                          </a:solidFill>
                          <a:effectLst/>
                          <a:latin typeface="+mj-lt"/>
                        </a:rPr>
                        <a:t>9.857</a:t>
                      </a:r>
                    </a:p>
                  </a:txBody>
                  <a:tcPr marL="7620" marR="7620" marT="762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a:solidFill>
                            <a:srgbClr val="000000"/>
                          </a:solidFill>
                          <a:effectLst/>
                          <a:latin typeface="+mj-lt"/>
                        </a:rPr>
                        <a:t>0.083</a:t>
                      </a: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mj-lt"/>
                        </a:rPr>
                        <a:t>0.578</a:t>
                      </a:r>
                    </a:p>
                  </a:txBody>
                  <a:tcPr marL="7620" marR="762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CCC"/>
                    </a:solidFill>
                  </a:tcPr>
                </a:tc>
              </a:tr>
            </a:tbl>
          </a:graphicData>
        </a:graphic>
      </p:graphicFrame>
    </p:spTree>
    <p:extLst>
      <p:ext uri="{BB962C8B-B14F-4D97-AF65-F5344CB8AC3E}">
        <p14:creationId xmlns:p14="http://schemas.microsoft.com/office/powerpoint/2010/main" val="1941682693"/>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Hazard Assessment</a:t>
            </a:r>
            <a:endParaRPr lang="en-US" dirty="0"/>
          </a:p>
        </p:txBody>
      </p:sp>
      <p:sp>
        <p:nvSpPr>
          <p:cNvPr id="5" name="Text Placeholder 4"/>
          <p:cNvSpPr>
            <a:spLocks noGrp="1"/>
          </p:cNvSpPr>
          <p:nvPr>
            <p:ph type="body" idx="1"/>
          </p:nvPr>
        </p:nvSpPr>
        <p:spPr/>
        <p:txBody>
          <a:bodyPr/>
          <a:lstStyle/>
          <a:p>
            <a:r>
              <a:rPr lang="en-US" dirty="0" smtClean="0"/>
              <a:t>Spot </a:t>
            </a:r>
            <a:r>
              <a:rPr lang="en-US" dirty="0" smtClean="0"/>
              <a:t>Approach</a:t>
            </a:r>
            <a:endParaRPr lang="en-US" dirty="0"/>
          </a:p>
        </p:txBody>
      </p:sp>
      <p:sp>
        <p:nvSpPr>
          <p:cNvPr id="6" name="Content Placeholder 5"/>
          <p:cNvSpPr>
            <a:spLocks noGrp="1"/>
          </p:cNvSpPr>
          <p:nvPr>
            <p:ph sz="half" idx="2"/>
          </p:nvPr>
        </p:nvSpPr>
        <p:spPr/>
        <p:txBody>
          <a:bodyPr/>
          <a:lstStyle/>
          <a:p>
            <a:pPr marL="0" indent="0">
              <a:buNone/>
            </a:pPr>
            <a:r>
              <a:rPr lang="en-US" dirty="0"/>
              <a:t>Hotspots or High Collision Concentration Locations (HCCL) are road segments with a higher than expected number of crashes, compared to prior experience or a user-defined threshold.</a:t>
            </a:r>
          </a:p>
          <a:p>
            <a:endParaRPr lang="en-US" dirty="0"/>
          </a:p>
        </p:txBody>
      </p:sp>
      <p:sp>
        <p:nvSpPr>
          <p:cNvPr id="7" name="Text Placeholder 6"/>
          <p:cNvSpPr>
            <a:spLocks noGrp="1"/>
          </p:cNvSpPr>
          <p:nvPr>
            <p:ph type="body" sz="quarter" idx="3"/>
          </p:nvPr>
        </p:nvSpPr>
        <p:spPr/>
        <p:txBody>
          <a:bodyPr/>
          <a:lstStyle/>
          <a:p>
            <a:r>
              <a:rPr lang="en-US" dirty="0" smtClean="0"/>
              <a:t>Systemic Approach</a:t>
            </a:r>
            <a:endParaRPr lang="en-US" dirty="0"/>
          </a:p>
        </p:txBody>
      </p:sp>
      <p:sp>
        <p:nvSpPr>
          <p:cNvPr id="8" name="Content Placeholder 7"/>
          <p:cNvSpPr>
            <a:spLocks noGrp="1"/>
          </p:cNvSpPr>
          <p:nvPr>
            <p:ph sz="quarter" idx="4"/>
          </p:nvPr>
        </p:nvSpPr>
        <p:spPr/>
        <p:txBody>
          <a:bodyPr/>
          <a:lstStyle/>
          <a:p>
            <a:pPr marL="0" indent="0">
              <a:buNone/>
            </a:pPr>
            <a:r>
              <a:rPr lang="en-US" dirty="0" smtClean="0"/>
              <a:t>Systemic approach </a:t>
            </a:r>
            <a:r>
              <a:rPr lang="en-US" dirty="0"/>
              <a:t>identifies a set of locations where countermeasures may be installed systemically where roadway facilities share the same unsafe features that are associated with particular crash types.</a:t>
            </a:r>
          </a:p>
          <a:p>
            <a:endParaRPr lang="en-US" dirty="0"/>
          </a:p>
        </p:txBody>
      </p:sp>
    </p:spTree>
    <p:extLst>
      <p:ext uri="{BB962C8B-B14F-4D97-AF65-F5344CB8AC3E}">
        <p14:creationId xmlns:p14="http://schemas.microsoft.com/office/powerpoint/2010/main" val="2976768520"/>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algn="l" eaLnBrk="1" hangingPunct="1"/>
            <a:r>
              <a:rPr lang="en-US" dirty="0" smtClean="0"/>
              <a:t>The Systemic Approach</a:t>
            </a:r>
            <a:endParaRPr lang="en-US" sz="2800" dirty="0" smtClean="0"/>
          </a:p>
        </p:txBody>
      </p:sp>
      <p:sp>
        <p:nvSpPr>
          <p:cNvPr id="18434" name="Content Placeholder 2"/>
          <p:cNvSpPr>
            <a:spLocks noGrp="1"/>
          </p:cNvSpPr>
          <p:nvPr>
            <p:ph idx="1"/>
          </p:nvPr>
        </p:nvSpPr>
        <p:spPr>
          <a:xfrm>
            <a:off x="457200" y="1600200"/>
            <a:ext cx="8229600" cy="4419600"/>
          </a:xfrm>
        </p:spPr>
        <p:txBody>
          <a:bodyPr/>
          <a:lstStyle/>
          <a:p>
            <a:pPr eaLnBrk="1" hangingPunct="1"/>
            <a:r>
              <a:rPr lang="en-US" sz="2400" dirty="0" smtClean="0"/>
              <a:t>FHWA’s Systemic Approach Program.</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0"/>
            <a:ext cx="3804493"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Figure 4 – Diagram – Figure 4 presents the cyclic four-step systemic safety planning process. The four steps are Identify Focus Crash Types &amp; Risk Factors, Screen &amp; Prioritize Candidate Locations, Select Countermeasures, and Prioritize Projects. The first step, Identify Focus Crash Types &amp; Risk Factors, is expanded to include three tasks. Task 1 is, &quot;Select Focus Crash Type(s)&quot;. Task 2 is, &quot;Select Focus Facilities&quot;. Task 3 is, &quot;Identify and Evaluate Risk Factors&quo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286000"/>
            <a:ext cx="4581564" cy="2651760"/>
          </a:xfrm>
          <a:prstGeom prst="rect">
            <a:avLst/>
          </a:prstGeom>
          <a:noFill/>
          <a:ln>
            <a:noFill/>
          </a:ln>
        </p:spPr>
      </p:pic>
    </p:spTree>
    <p:extLst>
      <p:ext uri="{BB962C8B-B14F-4D97-AF65-F5344CB8AC3E}">
        <p14:creationId xmlns:p14="http://schemas.microsoft.com/office/powerpoint/2010/main" val="653013197"/>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algn="l" eaLnBrk="1" hangingPunct="1"/>
            <a:r>
              <a:rPr lang="en-US" dirty="0"/>
              <a:t>The Systemic Approach</a:t>
            </a:r>
            <a:endParaRPr lang="en-US" sz="2800" dirty="0" smtClean="0"/>
          </a:p>
        </p:txBody>
      </p:sp>
      <p:sp>
        <p:nvSpPr>
          <p:cNvPr id="18434" name="Content Placeholder 2"/>
          <p:cNvSpPr>
            <a:spLocks noGrp="1"/>
          </p:cNvSpPr>
          <p:nvPr>
            <p:ph idx="1"/>
          </p:nvPr>
        </p:nvSpPr>
        <p:spPr>
          <a:xfrm>
            <a:off x="457200" y="1600200"/>
            <a:ext cx="8229600" cy="4419600"/>
          </a:xfrm>
        </p:spPr>
        <p:txBody>
          <a:bodyPr/>
          <a:lstStyle/>
          <a:p>
            <a:pPr eaLnBrk="1" hangingPunct="1"/>
            <a:r>
              <a:rPr lang="en-US" sz="2400" dirty="0" smtClean="0"/>
              <a:t>FHWA’s Systemic Approach Program.</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0"/>
            <a:ext cx="3804493"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Figure 5 - Diagram - Figure 5 presents the cyclic four-step systemic safety planning process. The four steps are Identify Focus Crash Types &amp; Risk Factors, Screen &amp; Prioritize Candidate Locations, Select Countermeasures, and Prioritize Projects. The second step, Screen &amp; Prioritize Candidate Locations, is expanded to include three tasks. Task 1 is, &quot;Identify Network Elements to Analyze&quot;. Task 2 is, &quot;Conduct Risk Assessment&quot;. Task 3 is, &quot;Prioritize Focus Facility Elements&quo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286000"/>
            <a:ext cx="4527328" cy="2651760"/>
          </a:xfrm>
          <a:prstGeom prst="rect">
            <a:avLst/>
          </a:prstGeom>
          <a:noFill/>
          <a:ln>
            <a:noFill/>
          </a:ln>
        </p:spPr>
      </p:pic>
    </p:spTree>
    <p:extLst>
      <p:ext uri="{BB962C8B-B14F-4D97-AF65-F5344CB8AC3E}">
        <p14:creationId xmlns:p14="http://schemas.microsoft.com/office/powerpoint/2010/main" val="3853988946"/>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ko-KR" dirty="0" smtClean="0">
                <a:ea typeface="Gulim" pitchFamily="34" charset="-127"/>
              </a:rPr>
              <a:t>Modified Systemic Approach</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537" y="1436760"/>
            <a:ext cx="6108192" cy="4866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 y="3008273"/>
            <a:ext cx="1447800" cy="1123384"/>
          </a:xfrm>
          <a:prstGeom prst="rect">
            <a:avLst/>
          </a:prstGeom>
          <a:noFill/>
        </p:spPr>
        <p:txBody>
          <a:bodyPr wrap="square" rtlCol="0">
            <a:spAutoFit/>
          </a:bodyPr>
          <a:lstStyle/>
          <a:p>
            <a:r>
              <a:rPr lang="en-US" sz="1400" dirty="0" smtClean="0"/>
              <a:t>Crash type is based on features of the crash</a:t>
            </a:r>
          </a:p>
          <a:p>
            <a:r>
              <a:rPr lang="en-US" sz="1100" dirty="0" smtClean="0"/>
              <a:t>e.g., Turning vehicle</a:t>
            </a:r>
            <a:endParaRPr lang="en-US" sz="1100" dirty="0"/>
          </a:p>
        </p:txBody>
      </p:sp>
      <p:sp>
        <p:nvSpPr>
          <p:cNvPr id="5" name="TextBox 4"/>
          <p:cNvSpPr txBox="1"/>
          <p:nvPr/>
        </p:nvSpPr>
        <p:spPr>
          <a:xfrm>
            <a:off x="7162800" y="1066800"/>
            <a:ext cx="2057400" cy="1569660"/>
          </a:xfrm>
          <a:prstGeom prst="rect">
            <a:avLst/>
          </a:prstGeom>
          <a:noFill/>
        </p:spPr>
        <p:txBody>
          <a:bodyPr wrap="square" rtlCol="0">
            <a:spAutoFit/>
          </a:bodyPr>
          <a:lstStyle/>
          <a:p>
            <a:pPr algn="ctr"/>
            <a:r>
              <a:rPr lang="en-US" sz="1600" dirty="0" smtClean="0"/>
              <a:t>Location type is based on features of the site</a:t>
            </a:r>
          </a:p>
          <a:p>
            <a:pPr algn="ctr"/>
            <a:r>
              <a:rPr lang="en-US" sz="1200" dirty="0" smtClean="0"/>
              <a:t>e.g., Intersection; ADT&lt;10,000; Speed&lt;= </a:t>
            </a:r>
            <a:r>
              <a:rPr lang="en-US" sz="1200" dirty="0"/>
              <a:t>45 </a:t>
            </a:r>
            <a:r>
              <a:rPr lang="en-US" sz="1200" dirty="0" err="1" smtClean="0"/>
              <a:t>mph;Traffic</a:t>
            </a:r>
            <a:r>
              <a:rPr lang="en-US" sz="1200" dirty="0" smtClean="0"/>
              <a:t> Signal Not present</a:t>
            </a:r>
            <a:endParaRPr lang="en-US" sz="1200" dirty="0"/>
          </a:p>
        </p:txBody>
      </p:sp>
    </p:spTree>
    <p:extLst>
      <p:ext uri="{BB962C8B-B14F-4D97-AF65-F5344CB8AC3E}">
        <p14:creationId xmlns:p14="http://schemas.microsoft.com/office/powerpoint/2010/main" val="16154380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algn="l" eaLnBrk="1" hangingPunct="1"/>
            <a:r>
              <a:rPr lang="en-US" dirty="0" smtClean="0"/>
              <a:t>Pedestrian Fatalities Increased</a:t>
            </a:r>
            <a:endParaRPr lang="en-US" sz="2800" dirty="0" smtClean="0"/>
          </a:p>
        </p:txBody>
      </p:sp>
      <p:sp>
        <p:nvSpPr>
          <p:cNvPr id="9" name="TextBox 8"/>
          <p:cNvSpPr txBox="1"/>
          <p:nvPr/>
        </p:nvSpPr>
        <p:spPr>
          <a:xfrm>
            <a:off x="122301" y="1521117"/>
            <a:ext cx="1975569" cy="338554"/>
          </a:xfrm>
          <a:prstGeom prst="rect">
            <a:avLst/>
          </a:prstGeom>
          <a:noFill/>
        </p:spPr>
        <p:txBody>
          <a:bodyPr wrap="square" rtlCol="0">
            <a:spAutoFit/>
          </a:bodyPr>
          <a:lstStyle/>
          <a:p>
            <a:r>
              <a:rPr lang="en-US" sz="1600" b="1" u="sng" dirty="0" smtClean="0">
                <a:latin typeface="+mj-lt"/>
              </a:rPr>
              <a:t>Facts and Figures</a:t>
            </a:r>
          </a:p>
        </p:txBody>
      </p:sp>
      <p:sp>
        <p:nvSpPr>
          <p:cNvPr id="18" name="TextBox 17"/>
          <p:cNvSpPr txBox="1"/>
          <p:nvPr/>
        </p:nvSpPr>
        <p:spPr>
          <a:xfrm>
            <a:off x="7162801" y="2514600"/>
            <a:ext cx="1295400" cy="584775"/>
          </a:xfrm>
          <a:prstGeom prst="rect">
            <a:avLst/>
          </a:prstGeom>
          <a:noFill/>
        </p:spPr>
        <p:txBody>
          <a:bodyPr wrap="square" rtlCol="0">
            <a:spAutoFit/>
          </a:bodyPr>
          <a:lstStyle/>
          <a:p>
            <a:r>
              <a:rPr lang="en-US" sz="1600" b="1" u="sng" dirty="0" smtClean="0">
                <a:latin typeface="+mj-lt"/>
              </a:rPr>
              <a:t>2013 Figures</a:t>
            </a:r>
          </a:p>
          <a:p>
            <a:r>
              <a:rPr lang="en-US" sz="1600" dirty="0" smtClean="0">
                <a:latin typeface="+mj-lt"/>
              </a:rPr>
              <a:t>701 fatalities</a:t>
            </a:r>
          </a:p>
        </p:txBody>
      </p:sp>
      <p:sp>
        <p:nvSpPr>
          <p:cNvPr id="16" name="Rectangle 15"/>
          <p:cNvSpPr/>
          <p:nvPr/>
        </p:nvSpPr>
        <p:spPr>
          <a:xfrm>
            <a:off x="5550473" y="5319636"/>
            <a:ext cx="697927" cy="338554"/>
          </a:xfrm>
          <a:prstGeom prst="rect">
            <a:avLst/>
          </a:prstGeom>
        </p:spPr>
        <p:txBody>
          <a:bodyPr wrap="none">
            <a:spAutoFit/>
          </a:bodyPr>
          <a:lstStyle/>
          <a:p>
            <a:r>
              <a:rPr lang="en-US" sz="1600" b="1" dirty="0" smtClean="0">
                <a:solidFill>
                  <a:srgbClr val="C00000"/>
                </a:solidFill>
              </a:rPr>
              <a:t>17%</a:t>
            </a:r>
            <a:r>
              <a:rPr lang="en-US" sz="1600" dirty="0" smtClean="0">
                <a:solidFill>
                  <a:srgbClr val="C00000"/>
                </a:solidFill>
              </a:rPr>
              <a:t>↑</a:t>
            </a:r>
            <a:endParaRPr lang="en-US" sz="1600" dirty="0">
              <a:solidFill>
                <a:srgbClr val="C00000"/>
              </a:solidFill>
            </a:endParaRPr>
          </a:p>
        </p:txBody>
      </p:sp>
      <p:pic>
        <p:nvPicPr>
          <p:cNvPr id="17" name="Picture 2" descr="http://www.health.utah.gov/vipp/images/Pedestrian%20Crossing%20Sign_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1280" y="3248659"/>
            <a:ext cx="2560320" cy="2542541"/>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a:grpSpLocks noChangeAspect="1"/>
          </p:cNvGrpSpPr>
          <p:nvPr/>
        </p:nvGrpSpPr>
        <p:grpSpPr>
          <a:xfrm>
            <a:off x="52906" y="6492240"/>
            <a:ext cx="1938927" cy="365760"/>
            <a:chOff x="2895600" y="2971801"/>
            <a:chExt cx="2432536" cy="458875"/>
          </a:xfrm>
        </p:grpSpPr>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r="54545" b="28473"/>
            <a:stretch/>
          </p:blipFill>
          <p:spPr>
            <a:xfrm>
              <a:off x="2895600" y="2971801"/>
              <a:ext cx="1143000" cy="457200"/>
            </a:xfrm>
            <a:prstGeom prst="rect">
              <a:avLst/>
            </a:prstGeom>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l="48485" b="28473"/>
            <a:stretch/>
          </p:blipFill>
          <p:spPr>
            <a:xfrm>
              <a:off x="4032736" y="2973476"/>
              <a:ext cx="1295400" cy="457200"/>
            </a:xfrm>
            <a:prstGeom prst="rect">
              <a:avLst/>
            </a:prstGeom>
          </p:spPr>
        </p:pic>
      </p:grpSp>
      <p:pic>
        <p:nvPicPr>
          <p:cNvPr id="2" name="Picture 1"/>
          <p:cNvPicPr>
            <a:picLocks noChangeAspect="1"/>
          </p:cNvPicPr>
          <p:nvPr/>
        </p:nvPicPr>
        <p:blipFill>
          <a:blip r:embed="rId6"/>
          <a:stretch>
            <a:fillRect/>
          </a:stretch>
        </p:blipFill>
        <p:spPr>
          <a:xfrm>
            <a:off x="147212" y="2492463"/>
            <a:ext cx="5486400" cy="3974842"/>
          </a:xfrm>
          <a:prstGeom prst="rect">
            <a:avLst/>
          </a:prstGeom>
        </p:spPr>
      </p:pic>
      <p:sp>
        <p:nvSpPr>
          <p:cNvPr id="19" name="Rectangle 18"/>
          <p:cNvSpPr/>
          <p:nvPr/>
        </p:nvSpPr>
        <p:spPr>
          <a:xfrm>
            <a:off x="2718480" y="6412143"/>
            <a:ext cx="3124200"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latin typeface="Calibri"/>
                <a:cs typeface="Calibri"/>
              </a:rPr>
              <a:t>* Source: Fatality Analysis Reporting System (FARS), NHTSA</a:t>
            </a:r>
            <a:endParaRPr lang="en-US" sz="900" baseline="-25000" dirty="0">
              <a:latin typeface="Calibri"/>
              <a:cs typeface="Calibri"/>
            </a:endParaRPr>
          </a:p>
        </p:txBody>
      </p:sp>
      <p:sp>
        <p:nvSpPr>
          <p:cNvPr id="23" name="TextBox 22"/>
          <p:cNvSpPr txBox="1"/>
          <p:nvPr/>
        </p:nvSpPr>
        <p:spPr>
          <a:xfrm>
            <a:off x="122300" y="1853625"/>
            <a:ext cx="7421500" cy="584776"/>
          </a:xfrm>
          <a:prstGeom prst="rect">
            <a:avLst/>
          </a:prstGeom>
          <a:noFill/>
        </p:spPr>
        <p:txBody>
          <a:bodyPr wrap="square" rtlCol="0">
            <a:spAutoFit/>
          </a:bodyPr>
          <a:lstStyle>
            <a:defPPr>
              <a:defRPr lang="en-US"/>
            </a:defPPr>
            <a:lvl1pPr>
              <a:defRPr sz="1600">
                <a:latin typeface="+mj-lt"/>
              </a:defRPr>
            </a:lvl1pPr>
          </a:lstStyle>
          <a:p>
            <a:r>
              <a:rPr lang="en-US" dirty="0"/>
              <a:t>Over </a:t>
            </a:r>
            <a:r>
              <a:rPr lang="en-US" b="1" dirty="0"/>
              <a:t>6,500</a:t>
            </a:r>
            <a:r>
              <a:rPr lang="en-US" dirty="0"/>
              <a:t> pedestrian fatalities in the past 10 years.</a:t>
            </a:r>
          </a:p>
          <a:p>
            <a:r>
              <a:rPr lang="en-US" dirty="0"/>
              <a:t>Since 2010 (end of recession) there is a </a:t>
            </a:r>
            <a:r>
              <a:rPr lang="en-US" b="1" dirty="0" smtClean="0"/>
              <a:t>17%</a:t>
            </a:r>
            <a:r>
              <a:rPr lang="en-US" dirty="0" smtClean="0"/>
              <a:t> </a:t>
            </a:r>
            <a:r>
              <a:rPr lang="en-US" dirty="0"/>
              <a:t>increase in pedestrian fatalities</a:t>
            </a:r>
          </a:p>
        </p:txBody>
      </p:sp>
      <p:sp>
        <p:nvSpPr>
          <p:cNvPr id="15" name="Rectangle 14"/>
          <p:cNvSpPr/>
          <p:nvPr/>
        </p:nvSpPr>
        <p:spPr>
          <a:xfrm>
            <a:off x="5486400" y="3766551"/>
            <a:ext cx="697927" cy="338554"/>
          </a:xfrm>
          <a:prstGeom prst="rect">
            <a:avLst/>
          </a:prstGeom>
        </p:spPr>
        <p:txBody>
          <a:bodyPr wrap="none">
            <a:spAutoFit/>
          </a:bodyPr>
          <a:lstStyle/>
          <a:p>
            <a:r>
              <a:rPr lang="en-US" sz="1600" b="1" dirty="0" smtClean="0">
                <a:solidFill>
                  <a:srgbClr val="C00000"/>
                </a:solidFill>
              </a:rPr>
              <a:t>10%</a:t>
            </a:r>
            <a:r>
              <a:rPr lang="en-US" sz="1600" dirty="0" smtClean="0">
                <a:solidFill>
                  <a:srgbClr val="C00000"/>
                </a:solidFill>
              </a:rPr>
              <a:t>↑</a:t>
            </a:r>
            <a:endParaRPr lang="en-US" sz="1600" dirty="0">
              <a:solidFill>
                <a:srgbClr val="C00000"/>
              </a:solidFill>
            </a:endParaRPr>
          </a:p>
        </p:txBody>
      </p:sp>
      <p:sp>
        <p:nvSpPr>
          <p:cNvPr id="24" name="Rectangle 23"/>
          <p:cNvSpPr/>
          <p:nvPr/>
        </p:nvSpPr>
        <p:spPr>
          <a:xfrm>
            <a:off x="5638800" y="4690646"/>
            <a:ext cx="583814" cy="338554"/>
          </a:xfrm>
          <a:prstGeom prst="rect">
            <a:avLst/>
          </a:prstGeom>
        </p:spPr>
        <p:txBody>
          <a:bodyPr wrap="none">
            <a:spAutoFit/>
          </a:bodyPr>
          <a:lstStyle/>
          <a:p>
            <a:r>
              <a:rPr lang="en-US" sz="1600" b="1" dirty="0" smtClean="0">
                <a:solidFill>
                  <a:srgbClr val="C00000"/>
                </a:solidFill>
              </a:rPr>
              <a:t>1%</a:t>
            </a:r>
            <a:r>
              <a:rPr lang="en-US" sz="1600" dirty="0" smtClean="0">
                <a:solidFill>
                  <a:srgbClr val="C00000"/>
                </a:solidFill>
              </a:rPr>
              <a:t>↑</a:t>
            </a:r>
            <a:endParaRPr lang="en-US" sz="1600" dirty="0">
              <a:solidFill>
                <a:srgbClr val="C00000"/>
              </a:solidFill>
            </a:endParaRPr>
          </a:p>
        </p:txBody>
      </p:sp>
    </p:spTree>
    <p:extLst>
      <p:ext uri="{BB962C8B-B14F-4D97-AF65-F5344CB8AC3E}">
        <p14:creationId xmlns:p14="http://schemas.microsoft.com/office/powerpoint/2010/main" val="968789908"/>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 Systemic Matrix</a:t>
            </a:r>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283" y="1488315"/>
            <a:ext cx="6835146" cy="4934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3153458"/>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 Systemic Matrix</a:t>
            </a:r>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283" y="1488315"/>
            <a:ext cx="6835146" cy="4934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095" y="2495976"/>
            <a:ext cx="1357505" cy="677096"/>
          </a:xfrm>
          <a:prstGeom prst="rect">
            <a:avLst/>
          </a:prstGeom>
          <a:noFill/>
        </p:spPr>
        <p:txBody>
          <a:bodyPr wrap="square" lIns="91429" tIns="45714" rIns="91429" bIns="45714" rtlCol="0">
            <a:spAutoFit/>
          </a:bodyPr>
          <a:lstStyle/>
          <a:p>
            <a:r>
              <a:rPr lang="en-US" sz="1900" dirty="0"/>
              <a:t>“Systemic hotspots”</a:t>
            </a:r>
            <a:endParaRPr lang="en-US" sz="1900" dirty="0"/>
          </a:p>
        </p:txBody>
      </p:sp>
      <p:cxnSp>
        <p:nvCxnSpPr>
          <p:cNvPr id="6" name="Straight Connector 5"/>
          <p:cNvCxnSpPr>
            <a:stCxn id="5" idx="3"/>
            <a:endCxn id="7" idx="2"/>
          </p:cNvCxnSpPr>
          <p:nvPr/>
        </p:nvCxnSpPr>
        <p:spPr>
          <a:xfrm>
            <a:off x="1371600" y="2834524"/>
            <a:ext cx="3344975" cy="1007073"/>
          </a:xfrm>
          <a:prstGeom prst="line">
            <a:avLst/>
          </a:prstGeom>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4716575" y="3498697"/>
            <a:ext cx="685800" cy="6858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p>
        </p:txBody>
      </p:sp>
      <p:sp>
        <p:nvSpPr>
          <p:cNvPr id="12" name="Oval 11"/>
          <p:cNvSpPr/>
          <p:nvPr/>
        </p:nvSpPr>
        <p:spPr>
          <a:xfrm>
            <a:off x="4740807" y="2394709"/>
            <a:ext cx="685800" cy="6858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p>
        </p:txBody>
      </p:sp>
      <p:cxnSp>
        <p:nvCxnSpPr>
          <p:cNvPr id="13" name="Straight Connector 12"/>
          <p:cNvCxnSpPr>
            <a:endCxn id="12" idx="2"/>
          </p:cNvCxnSpPr>
          <p:nvPr/>
        </p:nvCxnSpPr>
        <p:spPr>
          <a:xfrm flipV="1">
            <a:off x="1224788" y="2737609"/>
            <a:ext cx="3516019" cy="11243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1702256"/>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 Systemic Matrix</a:t>
            </a:r>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283" y="1488315"/>
            <a:ext cx="6835146" cy="4934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798178" y="762000"/>
            <a:ext cx="1357505" cy="677096"/>
          </a:xfrm>
          <a:prstGeom prst="rect">
            <a:avLst/>
          </a:prstGeom>
          <a:noFill/>
        </p:spPr>
        <p:txBody>
          <a:bodyPr wrap="square" lIns="91429" tIns="45714" rIns="91429" bIns="45714" rtlCol="0">
            <a:spAutoFit/>
          </a:bodyPr>
          <a:lstStyle/>
          <a:p>
            <a:r>
              <a:rPr lang="en-US" sz="1900" dirty="0" smtClean="0"/>
              <a:t>Number of sites</a:t>
            </a:r>
            <a:endParaRPr lang="en-US" sz="1900" dirty="0"/>
          </a:p>
        </p:txBody>
      </p:sp>
      <p:sp>
        <p:nvSpPr>
          <p:cNvPr id="12" name="Oval 11"/>
          <p:cNvSpPr/>
          <p:nvPr/>
        </p:nvSpPr>
        <p:spPr>
          <a:xfrm>
            <a:off x="4817007" y="2133600"/>
            <a:ext cx="440793" cy="4572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p>
        </p:txBody>
      </p:sp>
      <p:cxnSp>
        <p:nvCxnSpPr>
          <p:cNvPr id="10" name="Straight Connector 9"/>
          <p:cNvCxnSpPr>
            <a:stCxn id="12" idx="7"/>
          </p:cNvCxnSpPr>
          <p:nvPr/>
        </p:nvCxnSpPr>
        <p:spPr>
          <a:xfrm flipV="1">
            <a:off x="5193247" y="1295401"/>
            <a:ext cx="2655353" cy="90515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4688739"/>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algn="l" eaLnBrk="1" hangingPunct="1"/>
            <a:r>
              <a:rPr lang="en-US" dirty="0" smtClean="0"/>
              <a:t>Countermeasure Selection</a:t>
            </a:r>
            <a:endParaRPr lang="en-US" sz="2800"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571" y="1491393"/>
            <a:ext cx="7038046" cy="4934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8699174"/>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00" dirty="0"/>
              <a:t>The Systemic Process</a:t>
            </a:r>
            <a:endParaRPr lang="en-US" sz="3700" dirty="0"/>
          </a:p>
        </p:txBody>
      </p:sp>
      <p:pic>
        <p:nvPicPr>
          <p:cNvPr id="1024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30905"/>
          <a:stretch/>
        </p:blipFill>
        <p:spPr bwMode="auto">
          <a:xfrm>
            <a:off x="1770951" y="1588970"/>
            <a:ext cx="5602098" cy="4767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3219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sides to the problem</a:t>
            </a:r>
            <a:endParaRPr lang="en-US"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485" y="1616850"/>
            <a:ext cx="7486715" cy="4791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49336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00" dirty="0"/>
              <a:t>The Systemic Process</a:t>
            </a:r>
            <a:endParaRPr lang="en-US" sz="3700" dirty="0"/>
          </a:p>
        </p:txBody>
      </p:sp>
      <p:pic>
        <p:nvPicPr>
          <p:cNvPr id="1024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69095"/>
          <a:stretch/>
        </p:blipFill>
        <p:spPr bwMode="auto">
          <a:xfrm>
            <a:off x="1224788" y="3916886"/>
            <a:ext cx="6591967" cy="2509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0905"/>
          <a:stretch/>
        </p:blipFill>
        <p:spPr bwMode="auto">
          <a:xfrm>
            <a:off x="655050" y="1588971"/>
            <a:ext cx="2635039" cy="224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14859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algn="l" eaLnBrk="1" hangingPunct="1"/>
            <a:r>
              <a:rPr lang="en-US" dirty="0" smtClean="0"/>
              <a:t>Improvements across E’s</a:t>
            </a:r>
            <a:endParaRPr lang="en-US" sz="2800"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703" y="1547152"/>
            <a:ext cx="6163260" cy="4321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430" y="1825944"/>
            <a:ext cx="6163260" cy="4321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168" y="2104736"/>
            <a:ext cx="6163260" cy="4321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984884"/>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dirty="0" smtClean="0"/>
              <a:t>Example: Highway </a:t>
            </a:r>
            <a:r>
              <a:rPr lang="en-US" dirty="0"/>
              <a:t>crash matrices</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833" y="1825943"/>
            <a:ext cx="7882162" cy="3345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5624792"/>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647206480"/>
              </p:ext>
            </p:extLst>
          </p:nvPr>
        </p:nvGraphicFramePr>
        <p:xfrm>
          <a:off x="401990" y="1508760"/>
          <a:ext cx="8305800" cy="4663440"/>
        </p:xfrm>
        <a:graphic>
          <a:graphicData uri="http://schemas.openxmlformats.org/drawingml/2006/table">
            <a:tbl>
              <a:tblPr firstRow="1" bandRow="1">
                <a:tableStyleId>{2D5ABB26-0587-4C30-8999-92F81FD0307C}</a:tableStyleId>
              </a:tblPr>
              <a:tblGrid>
                <a:gridCol w="2768600"/>
                <a:gridCol w="2768600"/>
                <a:gridCol w="2768600"/>
              </a:tblGrid>
              <a:tr h="1549400">
                <a:tc>
                  <a:txBody>
                    <a:bodyPr/>
                    <a:lstStyle/>
                    <a:p>
                      <a:pPr algn="ctr"/>
                      <a:endParaRPr lang="en-US" sz="9600" b="1" i="1" dirty="0" smtClean="0">
                        <a:solidFill>
                          <a:schemeClr val="bg1">
                            <a:lumMod val="9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180" rtl="0" eaLnBrk="1" latinLnBrk="0" hangingPunct="1">
                        <a:buNone/>
                      </a:pPr>
                      <a:r>
                        <a:rPr lang="en-US" sz="9600" b="1" kern="1200" dirty="0" smtClean="0">
                          <a:solidFill>
                            <a:schemeClr val="bg1">
                              <a:lumMod val="95000"/>
                            </a:schemeClr>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9400">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4320">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latin typeface="+mn-lt"/>
                          <a:ea typeface="+mn-ea"/>
                          <a:cs typeface="+mn-cs"/>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9600" b="1" kern="1200" dirty="0" smtClean="0">
                          <a:solidFill>
                            <a:schemeClr val="bg1">
                              <a:lumMod val="95000"/>
                            </a:schemeClr>
                          </a:solidFill>
                          <a:effectLst/>
                          <a:latin typeface="+mn-lt"/>
                          <a:ea typeface="+mn-ea"/>
                          <a:cs typeface="+mn-cs"/>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600" b="1" dirty="0" smtClean="0">
                          <a:solidFill>
                            <a:schemeClr val="bg1">
                              <a:lumMod val="95000"/>
                            </a:schemeClr>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Title 12"/>
          <p:cNvSpPr>
            <a:spLocks noGrp="1"/>
          </p:cNvSpPr>
          <p:nvPr>
            <p:ph type="title"/>
          </p:nvPr>
        </p:nvSpPr>
        <p:spPr/>
        <p:txBody>
          <a:bodyPr/>
          <a:lstStyle/>
          <a:p>
            <a:pPr algn="l"/>
            <a:r>
              <a:rPr lang="en-US" sz="4000" dirty="0" smtClean="0"/>
              <a:t>Principles of Road Safety Management</a:t>
            </a:r>
            <a:endParaRPr lang="en-US" sz="4000" dirty="0"/>
          </a:p>
        </p:txBody>
      </p:sp>
      <p:graphicFrame>
        <p:nvGraphicFramePr>
          <p:cNvPr id="5" name="Table 4"/>
          <p:cNvGraphicFramePr>
            <a:graphicFrameLocks noGrp="1"/>
          </p:cNvGraphicFramePr>
          <p:nvPr>
            <p:extLst>
              <p:ext uri="{D42A27DB-BD31-4B8C-83A1-F6EECF244321}">
                <p14:modId xmlns:p14="http://schemas.microsoft.com/office/powerpoint/2010/main" val="3348592460"/>
              </p:ext>
            </p:extLst>
          </p:nvPr>
        </p:nvGraphicFramePr>
        <p:xfrm>
          <a:off x="401990" y="1524000"/>
          <a:ext cx="8305800" cy="4648200"/>
        </p:xfrm>
        <a:graphic>
          <a:graphicData uri="http://schemas.openxmlformats.org/drawingml/2006/table">
            <a:tbl>
              <a:tblPr firstRow="1" bandRow="1">
                <a:tableStyleId>{2D5ABB26-0587-4C30-8999-92F81FD0307C}</a:tableStyleId>
              </a:tblPr>
              <a:tblGrid>
                <a:gridCol w="2768600"/>
                <a:gridCol w="2768600"/>
                <a:gridCol w="2768600"/>
              </a:tblGrid>
              <a:tr h="1549400">
                <a:tc>
                  <a:txBody>
                    <a:bodyPr/>
                    <a:lstStyle/>
                    <a:p>
                      <a:pPr algn="ctr"/>
                      <a:r>
                        <a:rPr lang="en-US" sz="2400" b="1" i="1" dirty="0" smtClean="0">
                          <a:solidFill>
                            <a:schemeClr val="tx2"/>
                          </a:solidFill>
                        </a:rPr>
                        <a:t>A set of goals and activities to improve P/B safety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None/>
                      </a:pPr>
                      <a:r>
                        <a:rPr lang="en-US" sz="2400" b="1" dirty="0" smtClean="0"/>
                        <a:t>Infrastructure data</a:t>
                      </a:r>
                      <a:endParaRPr lang="en-US" sz="2400" b="1" baseline="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2400" b="1" dirty="0" smtClean="0"/>
                        <a:t>Volume data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9400">
                <a:tc>
                  <a:txBody>
                    <a:bodyPr/>
                    <a:lstStyle/>
                    <a:p>
                      <a:pPr marL="0" marR="0" indent="0" algn="ctr" defTabSz="914180" rtl="0" eaLnBrk="1" fontAlgn="auto" latinLnBrk="0" hangingPunct="1">
                        <a:lnSpc>
                          <a:spcPct val="100000"/>
                        </a:lnSpc>
                        <a:spcBef>
                          <a:spcPts val="0"/>
                        </a:spcBef>
                        <a:spcAft>
                          <a:spcPts val="0"/>
                        </a:spcAft>
                        <a:buClrTx/>
                        <a:buSzTx/>
                        <a:buFontTx/>
                        <a:buNone/>
                        <a:tabLst/>
                        <a:defRPr/>
                      </a:pPr>
                      <a:r>
                        <a:rPr lang="en-US" sz="2400" b="1" dirty="0" smtClean="0"/>
                        <a:t>Data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Hazard Assessment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Countermeasure Selection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9400">
                <a:tc>
                  <a:txBody>
                    <a:bodyPr/>
                    <a:lstStyle/>
                    <a:p>
                      <a:pPr algn="ctr"/>
                      <a:r>
                        <a:rPr lang="en-US" sz="2400" b="1" baseline="0" dirty="0" smtClean="0"/>
                        <a:t>Economic Appraisal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t>Funding Sources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b="1" dirty="0" smtClean="0"/>
                    </a:p>
                    <a:p>
                      <a:pPr algn="ctr"/>
                      <a:r>
                        <a:rPr lang="en-US" sz="2400" b="1" dirty="0" smtClean="0"/>
                        <a:t>Institutionalization</a:t>
                      </a:r>
                    </a:p>
                    <a:p>
                      <a:pPr algn="ct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401927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algn="l" eaLnBrk="1" hangingPunct="1"/>
            <a:r>
              <a:rPr lang="en-US" dirty="0" smtClean="0"/>
              <a:t>Bicycle Fatalities Increased</a:t>
            </a:r>
            <a:endParaRPr lang="en-US" sz="2800" dirty="0" smtClean="0"/>
          </a:p>
        </p:txBody>
      </p:sp>
      <p:sp>
        <p:nvSpPr>
          <p:cNvPr id="9" name="TextBox 8"/>
          <p:cNvSpPr txBox="1"/>
          <p:nvPr/>
        </p:nvSpPr>
        <p:spPr>
          <a:xfrm>
            <a:off x="122301" y="1521117"/>
            <a:ext cx="1975569" cy="338554"/>
          </a:xfrm>
          <a:prstGeom prst="rect">
            <a:avLst/>
          </a:prstGeom>
          <a:noFill/>
        </p:spPr>
        <p:txBody>
          <a:bodyPr wrap="square" rtlCol="0">
            <a:spAutoFit/>
          </a:bodyPr>
          <a:lstStyle/>
          <a:p>
            <a:r>
              <a:rPr lang="en-US" sz="1600" b="1" u="sng" dirty="0" smtClean="0">
                <a:latin typeface="+mj-lt"/>
              </a:rPr>
              <a:t>Facts and Figures</a:t>
            </a:r>
          </a:p>
        </p:txBody>
      </p:sp>
      <p:sp>
        <p:nvSpPr>
          <p:cNvPr id="18" name="TextBox 17"/>
          <p:cNvSpPr txBox="1"/>
          <p:nvPr/>
        </p:nvSpPr>
        <p:spPr>
          <a:xfrm>
            <a:off x="7162800" y="2514600"/>
            <a:ext cx="1447800" cy="584775"/>
          </a:xfrm>
          <a:prstGeom prst="rect">
            <a:avLst/>
          </a:prstGeom>
          <a:noFill/>
        </p:spPr>
        <p:txBody>
          <a:bodyPr wrap="square" rtlCol="0">
            <a:spAutoFit/>
          </a:bodyPr>
          <a:lstStyle/>
          <a:p>
            <a:r>
              <a:rPr lang="en-US" sz="1600" b="1" u="sng" dirty="0" smtClean="0">
                <a:latin typeface="+mj-lt"/>
              </a:rPr>
              <a:t>2013 Figures</a:t>
            </a:r>
          </a:p>
          <a:p>
            <a:r>
              <a:rPr lang="en-US" sz="1600" dirty="0" smtClean="0">
                <a:latin typeface="+mj-lt"/>
              </a:rPr>
              <a:t>141 fatalities</a:t>
            </a: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6040" y="3291840"/>
            <a:ext cx="2651760" cy="265176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a:grpSpLocks noChangeAspect="1"/>
          </p:cNvGrpSpPr>
          <p:nvPr/>
        </p:nvGrpSpPr>
        <p:grpSpPr>
          <a:xfrm>
            <a:off x="52906" y="6492240"/>
            <a:ext cx="1938927" cy="365760"/>
            <a:chOff x="2895600" y="2971801"/>
            <a:chExt cx="2432536" cy="458875"/>
          </a:xfrm>
        </p:grpSpPr>
        <p:pic>
          <p:nvPicPr>
            <p:cNvPr id="22" name="Picture 21"/>
            <p:cNvPicPr>
              <a:picLocks noChangeAspect="1"/>
            </p:cNvPicPr>
            <p:nvPr/>
          </p:nvPicPr>
          <p:blipFill rotWithShape="1">
            <a:blip r:embed="rId4" cstate="print">
              <a:extLst>
                <a:ext uri="{28A0092B-C50C-407E-A947-70E740481C1C}">
                  <a14:useLocalDpi xmlns:a14="http://schemas.microsoft.com/office/drawing/2010/main" val="0"/>
                </a:ext>
              </a:extLst>
            </a:blip>
            <a:srcRect r="54545" b="28473"/>
            <a:stretch/>
          </p:blipFill>
          <p:spPr>
            <a:xfrm>
              <a:off x="2895600" y="2971801"/>
              <a:ext cx="1143000" cy="457200"/>
            </a:xfrm>
            <a:prstGeom prst="rect">
              <a:avLst/>
            </a:prstGeom>
          </p:spPr>
        </p:pic>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l="48485" b="28473"/>
            <a:stretch/>
          </p:blipFill>
          <p:spPr>
            <a:xfrm>
              <a:off x="4032736" y="2973476"/>
              <a:ext cx="1295400" cy="457200"/>
            </a:xfrm>
            <a:prstGeom prst="rect">
              <a:avLst/>
            </a:prstGeom>
          </p:spPr>
        </p:pic>
      </p:grpSp>
      <p:sp>
        <p:nvSpPr>
          <p:cNvPr id="30" name="TextBox 29"/>
          <p:cNvSpPr txBox="1"/>
          <p:nvPr/>
        </p:nvSpPr>
        <p:spPr>
          <a:xfrm>
            <a:off x="122300" y="1853625"/>
            <a:ext cx="7497700" cy="338554"/>
          </a:xfrm>
          <a:prstGeom prst="rect">
            <a:avLst/>
          </a:prstGeom>
          <a:noFill/>
        </p:spPr>
        <p:txBody>
          <a:bodyPr wrap="square" rtlCol="0">
            <a:spAutoFit/>
          </a:bodyPr>
          <a:lstStyle/>
          <a:p>
            <a:r>
              <a:rPr lang="en-US" sz="1600" dirty="0" smtClean="0">
                <a:latin typeface="+mj-lt"/>
              </a:rPr>
              <a:t>Over </a:t>
            </a:r>
            <a:r>
              <a:rPr lang="en-US" sz="1600" b="1" dirty="0" smtClean="0">
                <a:latin typeface="+mj-lt"/>
              </a:rPr>
              <a:t>1,100 </a:t>
            </a:r>
            <a:r>
              <a:rPr lang="en-US" sz="1600" dirty="0" smtClean="0">
                <a:latin typeface="+mj-lt"/>
              </a:rPr>
              <a:t>pedestrian fatalities in the past 10 years.</a:t>
            </a:r>
          </a:p>
        </p:txBody>
      </p:sp>
      <p:pic>
        <p:nvPicPr>
          <p:cNvPr id="2" name="Picture 1"/>
          <p:cNvPicPr>
            <a:picLocks noChangeAspect="1"/>
          </p:cNvPicPr>
          <p:nvPr/>
        </p:nvPicPr>
        <p:blipFill>
          <a:blip r:embed="rId6"/>
          <a:stretch>
            <a:fillRect/>
          </a:stretch>
        </p:blipFill>
        <p:spPr>
          <a:xfrm>
            <a:off x="136550" y="2497086"/>
            <a:ext cx="5486400" cy="3977130"/>
          </a:xfrm>
          <a:prstGeom prst="rect">
            <a:avLst/>
          </a:prstGeom>
        </p:spPr>
      </p:pic>
      <p:sp>
        <p:nvSpPr>
          <p:cNvPr id="29" name="Rectangle 28"/>
          <p:cNvSpPr/>
          <p:nvPr/>
        </p:nvSpPr>
        <p:spPr>
          <a:xfrm>
            <a:off x="2718480" y="6412143"/>
            <a:ext cx="3124200" cy="2308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smtClean="0">
                <a:latin typeface="Calibri"/>
                <a:cs typeface="Calibri"/>
              </a:rPr>
              <a:t>* Source: Fatality Analysis Reporting System (FARS), NHTSA</a:t>
            </a:r>
            <a:endParaRPr lang="en-US" sz="900" baseline="-25000" dirty="0">
              <a:latin typeface="Calibri"/>
              <a:cs typeface="Calibri"/>
            </a:endParaRPr>
          </a:p>
        </p:txBody>
      </p:sp>
      <p:sp>
        <p:nvSpPr>
          <p:cNvPr id="16" name="Rectangle 15"/>
          <p:cNvSpPr/>
          <p:nvPr/>
        </p:nvSpPr>
        <p:spPr>
          <a:xfrm>
            <a:off x="5550473" y="5319636"/>
            <a:ext cx="697927" cy="338554"/>
          </a:xfrm>
          <a:prstGeom prst="rect">
            <a:avLst/>
          </a:prstGeom>
        </p:spPr>
        <p:txBody>
          <a:bodyPr wrap="none">
            <a:spAutoFit/>
          </a:bodyPr>
          <a:lstStyle/>
          <a:p>
            <a:r>
              <a:rPr lang="en-US" sz="1600" b="1" dirty="0" smtClean="0">
                <a:solidFill>
                  <a:srgbClr val="C00000"/>
                </a:solidFill>
              </a:rPr>
              <a:t>17%</a:t>
            </a:r>
            <a:r>
              <a:rPr lang="en-US" sz="1600" dirty="0" smtClean="0">
                <a:solidFill>
                  <a:srgbClr val="C00000"/>
                </a:solidFill>
              </a:rPr>
              <a:t>↑</a:t>
            </a:r>
            <a:endParaRPr lang="en-US" sz="1600" dirty="0">
              <a:solidFill>
                <a:srgbClr val="C00000"/>
              </a:solidFill>
            </a:endParaRPr>
          </a:p>
        </p:txBody>
      </p:sp>
      <p:sp>
        <p:nvSpPr>
          <p:cNvPr id="17" name="Rectangle 16"/>
          <p:cNvSpPr/>
          <p:nvPr/>
        </p:nvSpPr>
        <p:spPr>
          <a:xfrm>
            <a:off x="5486400" y="3766551"/>
            <a:ext cx="697927" cy="338554"/>
          </a:xfrm>
          <a:prstGeom prst="rect">
            <a:avLst/>
          </a:prstGeom>
        </p:spPr>
        <p:txBody>
          <a:bodyPr wrap="none">
            <a:spAutoFit/>
          </a:bodyPr>
          <a:lstStyle/>
          <a:p>
            <a:r>
              <a:rPr lang="en-US" sz="1600" b="1" dirty="0" smtClean="0">
                <a:solidFill>
                  <a:srgbClr val="C00000"/>
                </a:solidFill>
              </a:rPr>
              <a:t>10%</a:t>
            </a:r>
            <a:r>
              <a:rPr lang="en-US" sz="1600" dirty="0" smtClean="0">
                <a:solidFill>
                  <a:srgbClr val="C00000"/>
                </a:solidFill>
              </a:rPr>
              <a:t>↑</a:t>
            </a:r>
            <a:endParaRPr lang="en-US" sz="1600" dirty="0">
              <a:solidFill>
                <a:srgbClr val="C00000"/>
              </a:solidFill>
            </a:endParaRPr>
          </a:p>
        </p:txBody>
      </p:sp>
      <p:sp>
        <p:nvSpPr>
          <p:cNvPr id="20" name="Rectangle 19"/>
          <p:cNvSpPr/>
          <p:nvPr/>
        </p:nvSpPr>
        <p:spPr>
          <a:xfrm>
            <a:off x="5638800" y="4690646"/>
            <a:ext cx="583814" cy="338554"/>
          </a:xfrm>
          <a:prstGeom prst="rect">
            <a:avLst/>
          </a:prstGeom>
        </p:spPr>
        <p:txBody>
          <a:bodyPr wrap="none">
            <a:spAutoFit/>
          </a:bodyPr>
          <a:lstStyle/>
          <a:p>
            <a:r>
              <a:rPr lang="en-US" sz="1600" b="1" dirty="0" smtClean="0">
                <a:solidFill>
                  <a:srgbClr val="C00000"/>
                </a:solidFill>
              </a:rPr>
              <a:t>1%</a:t>
            </a:r>
            <a:r>
              <a:rPr lang="en-US" sz="1600" dirty="0" smtClean="0">
                <a:solidFill>
                  <a:srgbClr val="C00000"/>
                </a:solidFill>
              </a:rPr>
              <a:t>↑</a:t>
            </a:r>
            <a:endParaRPr lang="en-US" sz="1600" dirty="0">
              <a:solidFill>
                <a:srgbClr val="C00000"/>
              </a:solidFill>
            </a:endParaRPr>
          </a:p>
        </p:txBody>
      </p:sp>
    </p:spTree>
    <p:extLst>
      <p:ext uri="{BB962C8B-B14F-4D97-AF65-F5344CB8AC3E}">
        <p14:creationId xmlns:p14="http://schemas.microsoft.com/office/powerpoint/2010/main" val="1202254645"/>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l"/>
            <a:r>
              <a:rPr lang="en-US" dirty="0" smtClean="0"/>
              <a:t>Summary</a:t>
            </a:r>
            <a:endParaRPr lang="en-US" dirty="0"/>
          </a:p>
        </p:txBody>
      </p:sp>
      <p:sp>
        <p:nvSpPr>
          <p:cNvPr id="3" name="Content Placeholder 2"/>
          <p:cNvSpPr>
            <a:spLocks noGrp="1"/>
          </p:cNvSpPr>
          <p:nvPr>
            <p:ph idx="1"/>
          </p:nvPr>
        </p:nvSpPr>
        <p:spPr/>
        <p:txBody>
          <a:bodyPr/>
          <a:lstStyle/>
          <a:p>
            <a:r>
              <a:rPr lang="en-US" dirty="0" smtClean="0"/>
              <a:t>Why Pedestrians and Bicyclists?</a:t>
            </a:r>
            <a:endParaRPr lang="en-US" dirty="0"/>
          </a:p>
          <a:p>
            <a:r>
              <a:rPr lang="en-US" dirty="0" smtClean="0"/>
              <a:t>Principles of Road Safety Management</a:t>
            </a:r>
          </a:p>
          <a:p>
            <a:r>
              <a:rPr lang="en-US" dirty="0" smtClean="0"/>
              <a:t>Hazard Assessment Strategies</a:t>
            </a:r>
          </a:p>
          <a:p>
            <a:pPr lvl="1"/>
            <a:r>
              <a:rPr lang="en-US" dirty="0" smtClean="0"/>
              <a:t>Hotspot</a:t>
            </a:r>
          </a:p>
          <a:p>
            <a:pPr lvl="1"/>
            <a:r>
              <a:rPr lang="en-US" dirty="0" smtClean="0"/>
              <a:t>Systemic</a:t>
            </a:r>
          </a:p>
          <a:p>
            <a:r>
              <a:rPr lang="en-US" dirty="0" smtClean="0"/>
              <a:t>Successful Road Safety Management System</a:t>
            </a:r>
            <a:endParaRPr lang="en-US" dirty="0"/>
          </a:p>
        </p:txBody>
      </p:sp>
    </p:spTree>
    <p:extLst>
      <p:ext uri="{BB962C8B-B14F-4D97-AF65-F5344CB8AC3E}">
        <p14:creationId xmlns:p14="http://schemas.microsoft.com/office/powerpoint/2010/main" val="3112040342"/>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609600" y="2971800"/>
            <a:ext cx="8229600" cy="1143000"/>
          </a:xfrm>
        </p:spPr>
        <p:txBody>
          <a:bodyPr/>
          <a:lstStyle/>
          <a:p>
            <a:pPr eaLnBrk="1" hangingPunct="1"/>
            <a:r>
              <a:rPr lang="en-US" dirty="0" smtClean="0"/>
              <a:t>Questions</a:t>
            </a:r>
            <a:endParaRPr lang="en-US" sz="2800" dirty="0"/>
          </a:p>
        </p:txBody>
      </p:sp>
    </p:spTree>
    <p:extLst>
      <p:ext uri="{BB962C8B-B14F-4D97-AF65-F5344CB8AC3E}">
        <p14:creationId xmlns:p14="http://schemas.microsoft.com/office/powerpoint/2010/main" val="3302990907"/>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l"/>
            <a:r>
              <a:rPr lang="en-US" sz="4000" dirty="0" smtClean="0"/>
              <a:t>Road Safety Management System</a:t>
            </a:r>
            <a:endParaRPr lang="en-US" sz="4000" dirty="0"/>
          </a:p>
        </p:txBody>
      </p:sp>
      <p:sp>
        <p:nvSpPr>
          <p:cNvPr id="7" name="Rectangle 6"/>
          <p:cNvSpPr/>
          <p:nvPr/>
        </p:nvSpPr>
        <p:spPr>
          <a:xfrm>
            <a:off x="3352799" y="3994299"/>
            <a:ext cx="2819400" cy="1699332"/>
          </a:xfrm>
          <a:prstGeom prst="rect">
            <a:avLst/>
          </a:prstGeom>
          <a:solidFill>
            <a:schemeClr val="accent1">
              <a:lumMod val="40000"/>
              <a:lumOff val="6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chemeClr val="tx1"/>
                </a:solidFill>
              </a:rPr>
              <a:t>systemic		hotspot</a:t>
            </a:r>
          </a:p>
          <a:p>
            <a:pPr algn="ctr"/>
            <a:endParaRPr lang="en-US" dirty="0">
              <a:solidFill>
                <a:schemeClr val="tx1"/>
              </a:solidFill>
            </a:endParaRPr>
          </a:p>
          <a:p>
            <a:pPr algn="ctr"/>
            <a:endParaRPr lang="en-US" sz="800" dirty="0" smtClean="0">
              <a:solidFill>
                <a:schemeClr val="tx1"/>
              </a:solidFill>
            </a:endParaRPr>
          </a:p>
          <a:p>
            <a:pPr algn="ctr"/>
            <a:r>
              <a:rPr lang="en-US" b="1" dirty="0" smtClean="0">
                <a:solidFill>
                  <a:schemeClr val="tx1"/>
                </a:solidFill>
              </a:rPr>
              <a:t>HAZARD ASSESSMENT</a:t>
            </a:r>
            <a:endParaRPr lang="en-US" b="1" dirty="0">
              <a:solidFill>
                <a:schemeClr val="tx1"/>
              </a:solidFill>
            </a:endParaRPr>
          </a:p>
        </p:txBody>
      </p:sp>
      <p:sp>
        <p:nvSpPr>
          <p:cNvPr id="8" name="Rectangle 7"/>
          <p:cNvSpPr/>
          <p:nvPr/>
        </p:nvSpPr>
        <p:spPr>
          <a:xfrm>
            <a:off x="3352799" y="3200400"/>
            <a:ext cx="2819400" cy="63086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cap="all" dirty="0" smtClean="0">
                <a:solidFill>
                  <a:schemeClr val="tx1"/>
                </a:solidFill>
              </a:rPr>
              <a:t>Countermeasures</a:t>
            </a:r>
            <a:endParaRPr lang="en-US" cap="all" dirty="0">
              <a:solidFill>
                <a:schemeClr val="tx1"/>
              </a:solidFill>
            </a:endParaRPr>
          </a:p>
        </p:txBody>
      </p:sp>
      <p:sp>
        <p:nvSpPr>
          <p:cNvPr id="9" name="Rectangle 8"/>
          <p:cNvSpPr/>
          <p:nvPr/>
        </p:nvSpPr>
        <p:spPr>
          <a:xfrm>
            <a:off x="3352799" y="2427767"/>
            <a:ext cx="2819400" cy="6096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cap="all" dirty="0" smtClean="0">
                <a:solidFill>
                  <a:schemeClr val="tx1"/>
                </a:solidFill>
              </a:rPr>
              <a:t>Economic  Appraisal</a:t>
            </a:r>
            <a:endParaRPr lang="en-US" cap="all" dirty="0">
              <a:solidFill>
                <a:schemeClr val="tx1"/>
              </a:solidFill>
            </a:endParaRPr>
          </a:p>
        </p:txBody>
      </p:sp>
      <p:cxnSp>
        <p:nvCxnSpPr>
          <p:cNvPr id="10" name="Straight Connector 9"/>
          <p:cNvCxnSpPr>
            <a:stCxn id="7" idx="0"/>
            <a:endCxn id="7" idx="2"/>
          </p:cNvCxnSpPr>
          <p:nvPr/>
        </p:nvCxnSpPr>
        <p:spPr>
          <a:xfrm>
            <a:off x="4762499" y="3994299"/>
            <a:ext cx="0" cy="1699332"/>
          </a:xfrm>
          <a:prstGeom prst="line">
            <a:avLst/>
          </a:prstGeom>
          <a:ln w="2222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8" idx="0"/>
            <a:endCxn id="8" idx="2"/>
          </p:cNvCxnSpPr>
          <p:nvPr/>
        </p:nvCxnSpPr>
        <p:spPr>
          <a:xfrm>
            <a:off x="4762499" y="3200400"/>
            <a:ext cx="0" cy="630866"/>
          </a:xfrm>
          <a:prstGeom prst="line">
            <a:avLst/>
          </a:prstGeom>
          <a:ln w="2222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9" idx="0"/>
            <a:endCxn id="9" idx="2"/>
          </p:cNvCxnSpPr>
          <p:nvPr/>
        </p:nvCxnSpPr>
        <p:spPr>
          <a:xfrm>
            <a:off x="4762499" y="2427767"/>
            <a:ext cx="0" cy="609600"/>
          </a:xfrm>
          <a:prstGeom prst="line">
            <a:avLst/>
          </a:prstGeom>
          <a:ln w="22225">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352799" y="1676400"/>
            <a:ext cx="2819400" cy="58833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cap="all" dirty="0" smtClean="0">
                <a:solidFill>
                  <a:schemeClr val="tx1"/>
                </a:solidFill>
              </a:rPr>
              <a:t>funding</a:t>
            </a:r>
            <a:endParaRPr lang="en-US" cap="all" dirty="0">
              <a:solidFill>
                <a:schemeClr val="tx1"/>
              </a:solidFill>
            </a:endParaRPr>
          </a:p>
        </p:txBody>
      </p:sp>
      <p:cxnSp>
        <p:nvCxnSpPr>
          <p:cNvPr id="15" name="Straight Connector 14"/>
          <p:cNvCxnSpPr>
            <a:stCxn id="14" idx="0"/>
            <a:endCxn id="14" idx="2"/>
          </p:cNvCxnSpPr>
          <p:nvPr/>
        </p:nvCxnSpPr>
        <p:spPr>
          <a:xfrm>
            <a:off x="4762499" y="1676400"/>
            <a:ext cx="0" cy="588334"/>
          </a:xfrm>
          <a:prstGeom prst="line">
            <a:avLst/>
          </a:prstGeom>
          <a:ln w="22225">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312021" y="1676400"/>
            <a:ext cx="469779" cy="3048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cap="all" dirty="0" smtClean="0">
                <a:solidFill>
                  <a:schemeClr val="tx1"/>
                </a:solidFill>
              </a:rPr>
              <a:t>institutionalization</a:t>
            </a:r>
            <a:endParaRPr lang="en-US" cap="all" dirty="0">
              <a:solidFill>
                <a:schemeClr val="tx1"/>
              </a:solidFill>
            </a:endParaRPr>
          </a:p>
        </p:txBody>
      </p:sp>
      <p:sp>
        <p:nvSpPr>
          <p:cNvPr id="17" name="L-Shape 16"/>
          <p:cNvSpPr/>
          <p:nvPr/>
        </p:nvSpPr>
        <p:spPr>
          <a:xfrm rot="16200000">
            <a:off x="4337614" y="3859149"/>
            <a:ext cx="1459369" cy="3429000"/>
          </a:xfrm>
          <a:prstGeom prst="corner">
            <a:avLst>
              <a:gd name="adj1" fmla="val 32778"/>
              <a:gd name="adj2" fmla="val 31126"/>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cap="all" dirty="0" smtClean="0">
                <a:solidFill>
                  <a:schemeClr val="tx1"/>
                </a:solidFill>
              </a:rPr>
              <a:t>CRASH data</a:t>
            </a:r>
            <a:endParaRPr lang="en-US" cap="all" dirty="0">
              <a:solidFill>
                <a:schemeClr val="tx1"/>
              </a:solidFill>
            </a:endParaRPr>
          </a:p>
        </p:txBody>
      </p:sp>
      <p:sp>
        <p:nvSpPr>
          <p:cNvPr id="19" name="Rectangle 18"/>
          <p:cNvSpPr/>
          <p:nvPr/>
        </p:nvSpPr>
        <p:spPr>
          <a:xfrm>
            <a:off x="2743200" y="2427767"/>
            <a:ext cx="457199" cy="387556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cap="all" dirty="0">
                <a:solidFill>
                  <a:schemeClr val="tx1"/>
                </a:solidFill>
              </a:rPr>
              <a:t>Volume </a:t>
            </a:r>
            <a:r>
              <a:rPr lang="en-US" cap="all" dirty="0" smtClean="0">
                <a:solidFill>
                  <a:schemeClr val="tx1"/>
                </a:solidFill>
              </a:rPr>
              <a:t> and  infrastructure  data</a:t>
            </a:r>
            <a:endParaRPr lang="en-US" cap="all" dirty="0">
              <a:solidFill>
                <a:schemeClr val="tx1"/>
              </a:solidFill>
            </a:endParaRPr>
          </a:p>
        </p:txBody>
      </p:sp>
      <p:grpSp>
        <p:nvGrpSpPr>
          <p:cNvPr id="22" name="Group 21"/>
          <p:cNvGrpSpPr/>
          <p:nvPr/>
        </p:nvGrpSpPr>
        <p:grpSpPr>
          <a:xfrm>
            <a:off x="6923566" y="4724400"/>
            <a:ext cx="1991833" cy="1600200"/>
            <a:chOff x="7391400" y="5257800"/>
            <a:chExt cx="1600200" cy="1600200"/>
          </a:xfrm>
        </p:grpSpPr>
        <p:sp>
          <p:nvSpPr>
            <p:cNvPr id="23" name="Rectangle 22"/>
            <p:cNvSpPr/>
            <p:nvPr/>
          </p:nvSpPr>
          <p:spPr>
            <a:xfrm>
              <a:off x="7543800" y="6586868"/>
              <a:ext cx="152400" cy="12050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7391400" y="5257800"/>
              <a:ext cx="1600200" cy="1600200"/>
              <a:chOff x="7391400" y="5257800"/>
              <a:chExt cx="1600200" cy="1600200"/>
            </a:xfrm>
          </p:grpSpPr>
          <p:sp>
            <p:nvSpPr>
              <p:cNvPr id="25" name="Rectangle 24"/>
              <p:cNvSpPr/>
              <p:nvPr/>
            </p:nvSpPr>
            <p:spPr>
              <a:xfrm>
                <a:off x="7543800" y="5725633"/>
                <a:ext cx="152400" cy="12050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543800" y="5941831"/>
                <a:ext cx="152400" cy="12050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543800" y="6161567"/>
                <a:ext cx="152400" cy="120501"/>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543800" y="6368901"/>
                <a:ext cx="152400" cy="12050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7772400" y="5622882"/>
                <a:ext cx="1219200" cy="1169551"/>
              </a:xfrm>
              <a:prstGeom prst="rect">
                <a:avLst/>
              </a:prstGeom>
              <a:noFill/>
            </p:spPr>
            <p:txBody>
              <a:bodyPr wrap="square" rtlCol="0">
                <a:spAutoFit/>
              </a:bodyPr>
              <a:lstStyle/>
              <a:p>
                <a:r>
                  <a:rPr lang="en-US" sz="1400" dirty="0" smtClean="0"/>
                  <a:t>Program core</a:t>
                </a:r>
              </a:p>
              <a:p>
                <a:r>
                  <a:rPr lang="en-US" sz="1400" dirty="0" smtClean="0"/>
                  <a:t>Inputs</a:t>
                </a:r>
              </a:p>
              <a:p>
                <a:r>
                  <a:rPr lang="en-US" sz="1400" dirty="0" smtClean="0"/>
                  <a:t>Outputs</a:t>
                </a:r>
              </a:p>
              <a:p>
                <a:r>
                  <a:rPr lang="en-US" sz="1400" dirty="0" smtClean="0"/>
                  <a:t>Evaluation</a:t>
                </a:r>
              </a:p>
              <a:p>
                <a:r>
                  <a:rPr lang="en-US" sz="1400" dirty="0" smtClean="0"/>
                  <a:t>Support</a:t>
                </a:r>
                <a:endParaRPr lang="en-US" sz="1400" dirty="0"/>
              </a:p>
            </p:txBody>
          </p:sp>
          <p:sp>
            <p:nvSpPr>
              <p:cNvPr id="30" name="TextBox 29"/>
              <p:cNvSpPr txBox="1"/>
              <p:nvPr/>
            </p:nvSpPr>
            <p:spPr>
              <a:xfrm>
                <a:off x="7696200" y="5257800"/>
                <a:ext cx="990600" cy="369332"/>
              </a:xfrm>
              <a:prstGeom prst="rect">
                <a:avLst/>
              </a:prstGeom>
              <a:noFill/>
            </p:spPr>
            <p:txBody>
              <a:bodyPr wrap="square" rtlCol="0">
                <a:spAutoFit/>
              </a:bodyPr>
              <a:lstStyle/>
              <a:p>
                <a:r>
                  <a:rPr lang="en-US" dirty="0" smtClean="0"/>
                  <a:t>Legend</a:t>
                </a:r>
                <a:endParaRPr lang="en-US" dirty="0"/>
              </a:p>
            </p:txBody>
          </p:sp>
          <p:sp>
            <p:nvSpPr>
              <p:cNvPr id="31" name="Rectangle 30"/>
              <p:cNvSpPr/>
              <p:nvPr/>
            </p:nvSpPr>
            <p:spPr>
              <a:xfrm>
                <a:off x="7391400" y="5257800"/>
                <a:ext cx="1600200" cy="16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276590889"/>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9&quot;/&gt;&lt;/object&gt;&lt;object type=&quot;3&quot; unique_id=&quot;10256&quot;&gt;&lt;property id=&quot;20148&quot; value=&quot;5&quot;/&gt;&lt;property id=&quot;20300&quot; value=&quot;Slide 25 - &amp;quot;Collision Data&amp;#x0D;&amp;#x0A;Different sources&amp;quot;&quot;/&gt;&lt;property id=&quot;20307&quot; value=&quot;265&quot;/&gt;&lt;/object&gt;&lt;object type=&quot;3&quot; unique_id=&quot;10257&quot;&gt;&lt;property id=&quot;20148&quot; value=&quot;5&quot;/&gt;&lt;property id=&quot;20300&quot; value=&quot;Slide 26 - &amp;quot;Collision Data&amp;#x0D;&amp;#x0A;SWITRS (1999-2008)&amp;quot;&quot;/&gt;&lt;property id=&quot;20307&quot; value=&quot;263&quot;/&gt;&lt;/object&gt;&lt;object type=&quot;3&quot; unique_id=&quot;10258&quot;&gt;&lt;property id=&quot;20148&quot; value=&quot;5&quot;/&gt;&lt;property id=&quot;20300&quot; value=&quot;Slide 27 - &amp;quot;Collision Data&amp;#x0D;&amp;#x0A;SWITRS (1999-2008); Matched to intersection&amp;quot;&quot;/&gt;&lt;property id=&quot;20307&quot; value=&quot;264&quot;/&gt;&lt;/object&gt;&lt;object type=&quot;3&quot; unique_id=&quot;10442&quot;&gt;&lt;property id=&quot;20148&quot; value=&quot;5&quot;/&gt;&lt;property id=&quot;20300&quot; value=&quot;Slide 28 - &amp;quot;Collision Data&amp;#x0D;&amp;#x0A;UCPD (2003-2010)&amp;quot;&quot;/&gt;&lt;property id=&quot;20307&quot; value=&quot;266&quot;/&gt;&lt;/object&gt;&lt;object type=&quot;3&quot; unique_id=&quot;10443&quot;&gt;&lt;property id=&quot;20148&quot; value=&quot;5&quot;/&gt;&lt;property id=&quot;20300&quot; value=&quot;Slide 29 - &amp;quot;Collision Data&amp;#x0D;&amp;#x0A;UCOP (2000-2010)&amp;quot;&quot;/&gt;&lt;property id=&quot;20307&quot; value=&quot;267&quot;/&gt;&lt;/object&gt;&lt;object type=&quot;3&quot; unique_id=&quot;10489&quot;&gt;&lt;property id=&quot;20148&quot; value=&quot;5&quot;/&gt;&lt;property id=&quot;20300&quot; value=&quot;Slide 4 - &amp;quot;Data Collection&amp;#x0D;&amp;#x0A;Three layers&amp;quot;&quot;/&gt;&lt;property id=&quot;20307&quot; value=&quot;269&quot;/&gt;&lt;/object&gt;&lt;object type=&quot;3&quot; unique_id=&quot;10570&quot;&gt;&lt;property id=&quot;20148&quot; value=&quot;5&quot;/&gt;&lt;property id=&quot;20300&quot; value=&quot;Slide 9 - &amp;quot;Operations Data&amp;#x0D;&amp;#x0A;Pedestrians, bicycles, and automobiles&amp;quot;&quot;/&gt;&lt;property id=&quot;20307&quot; value=&quot;272&quot;/&gt;&lt;/object&gt;&lt;object type=&quot;3&quot; unique_id=&quot;10937&quot;&gt;&lt;property id=&quot;20148&quot; value=&quot;5&quot;/&gt;&lt;property id=&quot;20300&quot; value=&quot;Slide 19 - &amp;quot;Operations Data&amp;#x0D;&amp;#x0A;Space Syntax&amp;quot;&quot;/&gt;&lt;property id=&quot;20307&quot; value=&quot;274&quot;/&gt;&lt;/object&gt;&lt;object type=&quot;3&quot; unique_id=&quot;11508&quot;&gt;&lt;property id=&quot;20148&quot; value=&quot;5&quot;/&gt;&lt;property id=&quot;20300&quot; value=&quot;Slide 2 - &amp;quot;Agenda&amp;quot;&quot;/&gt;&lt;property id=&quot;20307&quot; value=&quot;275&quot;/&gt;&lt;/object&gt;&lt;object type=&quot;3&quot; unique_id=&quot;11574&quot;&gt;&lt;property id=&quot;20148&quot; value=&quot;5&quot;/&gt;&lt;property id=&quot;20300&quot; value=&quot;Slide 6 - &amp;quot;Data Collection&amp;#x0D;&amp;#x0A;Three layers&amp;quot;&quot;/&gt;&lt;property id=&quot;20307&quot; value=&quot;277&quot;/&gt;&lt;/object&gt;&lt;object type=&quot;3&quot; unique_id=&quot;11719&quot;&gt;&lt;property id=&quot;20148&quot; value=&quot;5&quot;/&gt;&lt;property id=&quot;20300&quot; value=&quot;Slide 3 - &amp;quot;Data Collection Efforts&amp;quot;&quot;/&gt;&lt;property id=&quot;20307&quot; value=&quot;278&quot;/&gt;&lt;/object&gt;&lt;object type=&quot;3&quot; unique_id=&quot;11720&quot;&gt;&lt;property id=&quot;20148&quot; value=&quot;5&quot;/&gt;&lt;property id=&quot;20300&quot; value=&quot;Slide 44 - &amp;quot;Complete Streets&amp;quot;&quot;/&gt;&lt;property id=&quot;20307&quot; value=&quot;279&quot;/&gt;&lt;/object&gt;&lt;object type=&quot;3&quot; unique_id=&quot;11721&quot;&gt;&lt;property id=&quot;20148&quot; value=&quot;5&quot;/&gt;&lt;property id=&quot;20300&quot; value=&quot;Slide 46 - &amp;quot;Prioritization Framework&amp;quot;&quot;/&gt;&lt;property id=&quot;20307&quot; value=&quot;280&quot;/&gt;&lt;/object&gt;&lt;object type=&quot;3&quot; unique_id=&quot;11722&quot;&gt;&lt;property id=&quot;20148&quot; value=&quot;5&quot;/&gt;&lt;property id=&quot;20300&quot; value=&quot;Slide 52 - &amp;quot;Next Steps&amp;quot;&quot;/&gt;&lt;property id=&quot;20307&quot; value=&quot;281&quot;/&gt;&lt;/object&gt;&lt;object type=&quot;3&quot; unique_id=&quot;11744&quot;&gt;&lt;property id=&quot;20148&quot; value=&quot;5&quot;/&gt;&lt;property id=&quot;20300&quot; value=&quot;Slide 5 - &amp;quot;Data Collection&amp;#x0D;&amp;#x0A;Three layers&amp;quot;&quot;/&gt;&lt;property id=&quot;20307&quot; value=&quot;282&quot;/&gt;&lt;/object&gt;&lt;object type=&quot;3&quot; unique_id=&quot;11745&quot;&gt;&lt;property id=&quot;20148&quot; value=&quot;5&quot;/&gt;&lt;property id=&quot;20300&quot; value=&quot;Slide 10 - &amp;quot;Operations Data&amp;#x0D;&amp;#x0A;EcoCounter locations&amp;quot;&quot;/&gt;&lt;property id=&quot;20307&quot; value=&quot;283&quot;/&gt;&lt;/object&gt;&lt;object type=&quot;3&quot; unique_id=&quot;11748&quot;&gt;&lt;property id=&quot;20148&quot; value=&quot;5&quot;/&gt;&lt;property id=&quot;20300&quot; value=&quot;Slide 31 - &amp;quot;GIS Demonstration&amp;quot;&quot;/&gt;&lt;property id=&quot;20307&quot; value=&quot;286&quot;/&gt;&lt;/object&gt;&lt;object type=&quot;3&quot; unique_id=&quot;12736&quot;&gt;&lt;property id=&quot;20148&quot; value=&quot;5&quot;/&gt;&lt;property id=&quot;20300&quot; value=&quot;Slide 16 - &amp;quot;Operations Data&amp;#x0D;&amp;#x0A;Manual counts&amp;quot;&quot;/&gt;&lt;property id=&quot;20307&quot; value=&quot;293&quot;/&gt;&lt;/object&gt;&lt;object type=&quot;3&quot; unique_id=&quot;12897&quot;&gt;&lt;property id=&quot;20148&quot; value=&quot;5&quot;/&gt;&lt;property id=&quot;20300&quot; value=&quot;Slide 11 - &amp;quot;Operations Data&amp;#x0D;&amp;#x0A;EcoCounter-North of Barrows Hall&amp;quot;&quot;/&gt;&lt;property id=&quot;20307&quot; value=&quot;294&quot;/&gt;&lt;/object&gt;&lt;object type=&quot;3&quot; unique_id=&quot;12997&quot;&gt;&lt;property id=&quot;20148&quot; value=&quot;5&quot;/&gt;&lt;property id=&quot;20300&quot; value=&quot;Slide 12 - &amp;quot;Operations Data&amp;#x0D;&amp;#x0A;EcoCounter-South of Haviland Hall&amp;quot;&quot;/&gt;&lt;property id=&quot;20307&quot; value=&quot;295&quot;/&gt;&lt;/object&gt;&lt;object type=&quot;3&quot; unique_id=&quot;13100&quot;&gt;&lt;property id=&quot;20148&quot; value=&quot;5&quot;/&gt;&lt;property id=&quot;20300&quot; value=&quot;Slide 45 - &amp;quot;Complete Streets &amp;#x0D;&amp;#x0A;www.completestreets.org&amp;quot;&quot;/&gt;&lt;property id=&quot;20307&quot; value=&quot;296&quot;/&gt;&lt;/object&gt;&lt;object type=&quot;3&quot; unique_id=&quot;13511&quot;&gt;&lt;property id=&quot;20148&quot; value=&quot;5&quot;/&gt;&lt;property id=&quot;20300&quot; value=&quot;Slide 17 - &amp;quot;Operations Data&amp;#x0D;&amp;#x0A;Manual counts - North Gate&amp;quot;&quot;/&gt;&lt;property id=&quot;20307&quot; value=&quot;297&quot;/&gt;&lt;/object&gt;&lt;object type=&quot;3&quot; unique_id=&quot;13512&quot;&gt;&lt;property id=&quot;20148&quot; value=&quot;5&quot;/&gt;&lt;property id=&quot;20300&quot; value=&quot;Slide 18 - &amp;quot;Operations Data&amp;#x0D;&amp;#x0A;Manual counts – Bancroft &amp;amp; College&amp;quot;&quot;/&gt;&lt;property id=&quot;20307&quot; value=&quot;298&quot;/&gt;&lt;/object&gt;&lt;object type=&quot;3&quot; unique_id=&quot;13729&quot;&gt;&lt;property id=&quot;20148&quot; value=&quot;5&quot;/&gt;&lt;property id=&quot;20300&quot; value=&quot;Slide 7 - &amp;quot;Infrastructure Data&amp;#x0D;&amp;#x0A;City of Berkeley&amp;quot;&quot;/&gt;&lt;property id=&quot;20307&quot; value=&quot;309&quot;/&gt;&lt;/object&gt;&lt;object type=&quot;3&quot; unique_id=&quot;13730&quot;&gt;&lt;property id=&quot;20148&quot; value=&quot;5&quot;/&gt;&lt;property id=&quot;20300&quot; value=&quot;Slide 8 - &amp;quot;Infrastructure Data&amp;#x0D;&amp;#x0A;Field data&amp;quot;&quot;/&gt;&lt;property id=&quot;20307&quot; value=&quot;310&quot;/&gt;&lt;/object&gt;&lt;object type=&quot;3&quot; unique_id=&quot;13731&quot;&gt;&lt;property id=&quot;20148&quot; value=&quot;5&quot;/&gt;&lt;property id=&quot;20300&quot; value=&quot;Slide 32 - &amp;quot;Collision Analysis Method&amp;quot;&quot;/&gt;&lt;property id=&quot;20307&quot; value=&quot;311&quot;/&gt;&lt;/object&gt;&lt;object type=&quot;3&quot; unique_id=&quot;13732&quot;&gt;&lt;property id=&quot;20148&quot; value=&quot;5&quot;/&gt;&lt;property id=&quot;20300&quot; value=&quot;Slide 33 - &amp;quot;Collisions Analysis&amp;#x0D;&amp;#x0A;The Challenges&amp;quot;&quot;/&gt;&lt;property id=&quot;20307&quot; value=&quot;312&quot;/&gt;&lt;/object&gt;&lt;object type=&quot;3&quot; unique_id=&quot;13735&quot;&gt;&lt;property id=&quot;20148&quot; value=&quot;5&quot;/&gt;&lt;property id=&quot;20300&quot; value=&quot;Slide 37 - &amp;quot;City of Berkeley&amp;#x0D;&amp;#x0A;Berkeley Pedestrian Master Plan&amp;quot;&quot;/&gt;&lt;property id=&quot;20307&quot; value=&quot;299&quot;/&gt;&lt;/object&gt;&lt;object type=&quot;3&quot; unique_id=&quot;13736&quot;&gt;&lt;property id=&quot;20148&quot; value=&quot;5&quot;/&gt;&lt;property id=&quot;20300&quot; value=&quot;Slide 38&quot;/&gt;&lt;property id=&quot;20307&quot; value=&quot;300&quot;/&gt;&lt;/object&gt;&lt;object type=&quot;3&quot; unique_id=&quot;13737&quot;&gt;&lt;property id=&quot;20148&quot; value=&quot;5&quot;/&gt;&lt;property id=&quot;20300&quot; value=&quot;Slide 39&quot;/&gt;&lt;property id=&quot;20307&quot; value=&quot;301&quot;/&gt;&lt;/object&gt;&lt;object type=&quot;3&quot; unique_id=&quot;13738&quot;&gt;&lt;property id=&quot;20148&quot; value=&quot;5&quot;/&gt;&lt;property id=&quot;20300&quot; value=&quot;Slide 40&quot;/&gt;&lt;property id=&quot;20307&quot; value=&quot;302&quot;/&gt;&lt;/object&gt;&lt;object type=&quot;3&quot; unique_id=&quot;13739&quot;&gt;&lt;property id=&quot;20148&quot; value=&quot;5&quot;/&gt;&lt;property id=&quot;20300&quot; value=&quot;Slide 41&quot;/&gt;&lt;property id=&quot;20307&quot; value=&quot;303&quot;/&gt;&lt;/object&gt;&lt;object type=&quot;3&quot; unique_id=&quot;13740&quot;&gt;&lt;property id=&quot;20148&quot; value=&quot;5&quot;/&gt;&lt;property id=&quot;20300&quot; value=&quot;Slide 42&quot;/&gt;&lt;property id=&quot;20307&quot; value=&quot;304&quot;/&gt;&lt;/object&gt;&lt;object type=&quot;3&quot; unique_id=&quot;13741&quot;&gt;&lt;property id=&quot;20148&quot; value=&quot;5&quot;/&gt;&lt;property id=&quot;20300&quot; value=&quot;Slide 43 - &amp;quot;Program Recommendations:&amp;#x0D;&amp;#x0A;&amp;amp;#x09;Awareness/Education&amp;#x0D;&amp;#x0A;&amp;amp;#x09;Enforcement&amp;#x0D;&amp;#x0A;&amp;amp;#x09;Encouragement&amp;quot;&quot;/&gt;&lt;property id=&quot;20307&quot; value=&quot;305&quot;/&gt;&lt;/object&gt;&lt;object type=&quot;3&quot; unique_id=&quot;13942&quot;&gt;&lt;property id=&quot;20148&quot; value=&quot;5&quot;/&gt;&lt;property id=&quot;20300&quot; value=&quot;Slide 30 - &amp;quot;Collision Data&amp;#x0D;&amp;#x0A;SWITRS &amp;amp; UCPD&amp;quot;&quot;/&gt;&lt;property id=&quot;20307&quot; value=&quot;316&quot;/&gt;&lt;/object&gt;&lt;object type=&quot;3&quot; unique_id=&quot;14171&quot;&gt;&lt;property id=&quot;20148&quot; value=&quot;5&quot;/&gt;&lt;property id=&quot;20300&quot; value=&quot;Slide 15 - &amp;quot;Operations Data&amp;#x0D;&amp;#x0A;EcoCounter-North of Barrows Hall&amp;quot;&quot;/&gt;&lt;property id=&quot;20307&quot; value=&quot;317&quot;/&gt;&lt;/object&gt;&lt;object type=&quot;3&quot; unique_id=&quot;14172&quot;&gt;&lt;property id=&quot;20148&quot; value=&quot;5&quot;/&gt;&lt;property id=&quot;20300&quot; value=&quot;Slide 13 - &amp;quot;Operations Data&amp;#x0D;&amp;#x0A;EcoCounter-South of Haviland Hall&amp;quot;&quot;/&gt;&lt;property id=&quot;20307&quot; value=&quot;318&quot;/&gt;&lt;/object&gt;&lt;object type=&quot;3&quot; unique_id=&quot;14487&quot;&gt;&lt;property id=&quot;20148&quot; value=&quot;5&quot;/&gt;&lt;property id=&quot;20300&quot; value=&quot;Slide 23 - &amp;quot;Operations Data&amp;#x0D;&amp;#x0A;Pedestrian Exposure Model&amp;quot;&quot;/&gt;&lt;property id=&quot;20307&quot; value=&quot;319&quot;/&gt;&lt;/object&gt;&lt;object type=&quot;3&quot; unique_id=&quot;14848&quot;&gt;&lt;property id=&quot;20148&quot; value=&quot;5&quot;/&gt;&lt;property id=&quot;20300&quot; value=&quot;Slide 47 - &amp;quot;Prioritization Framework&amp;#x0D;&amp;#x0A;Proposed concept&amp;quot;&quot;/&gt;&lt;property id=&quot;20307&quot; value=&quot;320&quot;/&gt;&lt;/object&gt;&lt;object type=&quot;3&quot; unique_id=&quot;14849&quot;&gt;&lt;property id=&quot;20148&quot; value=&quot;5&quot;/&gt;&lt;property id=&quot;20300&quot; value=&quot;Slide 49 - &amp;quot;Prioritization Framework&amp;#x0D;&amp;#x0A;Proposed concept&amp;quot;&quot;/&gt;&lt;property id=&quot;20307&quot; value=&quot;323&quot;/&gt;&lt;/object&gt;&lt;object type=&quot;3&quot; unique_id=&quot;14850&quot;&gt;&lt;property id=&quot;20148&quot; value=&quot;5&quot;/&gt;&lt;property id=&quot;20300&quot; value=&quot;Slide 50 - &amp;quot;Prioritization Framework&amp;#x0D;&amp;#x0A;Proposed concept&amp;quot;&quot;/&gt;&lt;property id=&quot;20307&quot; value=&quot;321&quot;/&gt;&lt;/object&gt;&lt;object type=&quot;3&quot; unique_id=&quot;14851&quot;&gt;&lt;property id=&quot;20148&quot; value=&quot;5&quot;/&gt;&lt;property id=&quot;20300&quot; value=&quot;Slide 51 - &amp;quot;Prioritization Framework&amp;#x0D;&amp;#x0A;Proposed concept&amp;quot;&quot;/&gt;&lt;property id=&quot;20307&quot; value=&quot;322&quot;/&gt;&lt;/object&gt;&lt;object type=&quot;3&quot; unique_id=&quot;15048&quot;&gt;&lt;property id=&quot;20148&quot; value=&quot;5&quot;/&gt;&lt;property id=&quot;20300&quot; value=&quot;Slide 48 - &amp;quot;Prioritization Framework&amp;#x0D;&amp;#x0A;Proposed concept&amp;quot;&quot;/&gt;&lt;property id=&quot;20307&quot; value=&quot;324&quot;/&gt;&lt;/object&gt;&lt;object type=&quot;3&quot; unique_id=&quot;15299&quot;&gt;&lt;property id=&quot;20148&quot; value=&quot;5&quot;/&gt;&lt;property id=&quot;20300&quot; value=&quot;Slide 53 - &amp;quot;Next Steps&amp;#x0D;&amp;#x0A;Short term&amp;quot;&quot;/&gt;&lt;property id=&quot;20307&quot; value=&quot;325&quot;/&gt;&lt;/object&gt;&lt;object type=&quot;3&quot; unique_id=&quot;15555&quot;&gt;&lt;property id=&quot;20148&quot; value=&quot;5&quot;/&gt;&lt;property id=&quot;20300&quot; value=&quot;Slide 34 - &amp;quot;Collisions Analysis&amp;#x0D;&amp;#x0A;The Challenges&amp;quot;&quot;/&gt;&lt;property id=&quot;20307&quot; value=&quot;326&quot;/&gt;&lt;/object&gt;&lt;object type=&quot;3&quot; unique_id=&quot;15556&quot;&gt;&lt;property id=&quot;20148&quot; value=&quot;5&quot;/&gt;&lt;property id=&quot;20300&quot; value=&quot;Slide 35 - &amp;quot;Collisions Analysis&amp;#x0D;&amp;#x0A;The Challenges&amp;quot;&quot;/&gt;&lt;property id=&quot;20307&quot; value=&quot;327&quot;/&gt;&lt;/object&gt;&lt;object type=&quot;3&quot; unique_id=&quot;15659&quot;&gt;&lt;property id=&quot;20148&quot; value=&quot;5&quot;/&gt;&lt;property id=&quot;20300&quot; value=&quot;Slide 36 - &amp;quot;Collisions Analysis&amp;#x0D;&amp;#x0A;The Challenges&amp;quot;&quot;/&gt;&lt;property id=&quot;20307&quot; value=&quot;329&quot;/&gt;&lt;/object&gt;&lt;object type=&quot;3&quot; unique_id=&quot;16016&quot;&gt;&lt;property id=&quot;20148&quot; value=&quot;5&quot;/&gt;&lt;property id=&quot;20300&quot; value=&quot;Slide 20 - &amp;quot;Operations Data&amp;#x0D;&amp;#x0A;Space Syntax&amp;quot;&quot;/&gt;&lt;property id=&quot;20307&quot; value=&quot;331&quot;/&gt;&lt;/object&gt;&lt;object type=&quot;3&quot; unique_id=&quot;16017&quot;&gt;&lt;property id=&quot;20148&quot; value=&quot;5&quot;/&gt;&lt;property id=&quot;20300&quot; value=&quot;Slide 21 - &amp;quot;Operations Data&amp;#x0D;&amp;#x0A;Space Syntax&amp;quot;&quot;/&gt;&lt;property id=&quot;20307&quot; value=&quot;330&quot;/&gt;&lt;/object&gt;&lt;object type=&quot;3&quot; unique_id=&quot;16174&quot;&gt;&lt;property id=&quot;20148&quot; value=&quot;5&quot;/&gt;&lt;property id=&quot;20300&quot; value=&quot;Slide 22 - &amp;quot;Operations Data&amp;#x0D;&amp;#x0A;Space Syntax&amp;quot;&quot;/&gt;&lt;property id=&quot;20307&quot; value=&quot;332&quot;/&gt;&lt;/object&gt;&lt;object type=&quot;3&quot; unique_id=&quot;16281&quot;&gt;&lt;property id=&quot;20148&quot; value=&quot;5&quot;/&gt;&lt;property id=&quot;20300&quot; value=&quot;Slide 14 - &amp;quot;Operations Data&amp;#x0D;&amp;#x0A;EcoCounter-South of Haviland Hall&amp;quot;&quot;/&gt;&lt;property id=&quot;20307&quot; value=&quot;333&quot;/&gt;&lt;/object&gt;&lt;object type=&quot;3&quot; unique_id=&quot;16282&quot;&gt;&lt;property id=&quot;20148&quot; value=&quot;5&quot;/&gt;&lt;property id=&quot;20300&quot; value=&quot;Slide 24 - &amp;quot;Operations Data&amp;#x0D;&amp;#x0A;Pedestrian Exposure Model&amp;quot;&quot;/&gt;&lt;property id=&quot;20307&quot; value=&quot;334&quot;/&gt;&lt;/object&gt;&lt;/object&gt;&lt;/object&gt;&lt;/database&gt;"/>
  <p:tag name="SECTOMILLISECCONVERTED" val="1"/>
</p:tagLst>
</file>

<file path=ppt/theme/theme1.xml><?xml version="1.0" encoding="utf-8"?>
<a:theme xmlns:a="http://schemas.openxmlformats.org/drawingml/2006/main" name="August Worksho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August Workshop</Template>
  <TotalTime>28620</TotalTime>
  <Words>4013</Words>
  <Application>Microsoft Macintosh PowerPoint</Application>
  <PresentationFormat>On-screen Show (4:3)</PresentationFormat>
  <Paragraphs>1047</Paragraphs>
  <Slides>92</Slides>
  <Notes>49</Notes>
  <HiddenSlides>0</HiddenSlides>
  <MMClips>0</MMClips>
  <ScaleCrop>false</ScaleCrop>
  <HeadingPairs>
    <vt:vector size="6" baseType="variant">
      <vt:variant>
        <vt:lpstr>Theme</vt:lpstr>
      </vt:variant>
      <vt:variant>
        <vt:i4>1</vt:i4>
      </vt:variant>
      <vt:variant>
        <vt:lpstr>Slide Titles</vt:lpstr>
      </vt:variant>
      <vt:variant>
        <vt:i4>92</vt:i4>
      </vt:variant>
      <vt:variant>
        <vt:lpstr>Custom Shows</vt:lpstr>
      </vt:variant>
      <vt:variant>
        <vt:i4>1</vt:i4>
      </vt:variant>
    </vt:vector>
  </HeadingPairs>
  <TitlesOfParts>
    <vt:vector size="94" baseType="lpstr">
      <vt:lpstr>August Workshop</vt:lpstr>
      <vt:lpstr>PowerPoint Presentation</vt:lpstr>
      <vt:lpstr>Research Collaborators</vt:lpstr>
      <vt:lpstr>The Traffic Safety Problem in CA</vt:lpstr>
      <vt:lpstr>The Traffic Safety Problem in CA</vt:lpstr>
      <vt:lpstr>Passenger Vehicle Fatalities</vt:lpstr>
      <vt:lpstr>Passenger Vehicle Fatalities</vt:lpstr>
      <vt:lpstr>Pedestrian Fatalities Increased</vt:lpstr>
      <vt:lpstr>Pedestrian Fatalities Increased</vt:lpstr>
      <vt:lpstr>Bicycle Fatalities Increased</vt:lpstr>
      <vt:lpstr>Bicycle Fatalities Increased</vt:lpstr>
      <vt:lpstr>P/B Fatalities are Increasing</vt:lpstr>
      <vt:lpstr>Relative Vulnerability in Traffic</vt:lpstr>
      <vt:lpstr>The Vulnerability Matrix</vt:lpstr>
      <vt:lpstr>The Vulnerability Matrix</vt:lpstr>
      <vt:lpstr>The Vulnerability Matrix</vt:lpstr>
      <vt:lpstr>The Vulnerability Matrix</vt:lpstr>
      <vt:lpstr>The Vulnerability Matrix</vt:lpstr>
      <vt:lpstr>The Vulnerability Matrix</vt:lpstr>
      <vt:lpstr>The Vulnerability of Pedestrians</vt:lpstr>
      <vt:lpstr>The Vulnerability of Bicyclists</vt:lpstr>
      <vt:lpstr>P/B are the Most Vulnerable</vt:lpstr>
      <vt:lpstr>Safety is Obtained by Buffers</vt:lpstr>
      <vt:lpstr>Safety is Obtained by Buffers</vt:lpstr>
      <vt:lpstr>Limited P/B Industry Safety Buffer</vt:lpstr>
      <vt:lpstr>Principles of Road Safety Management</vt:lpstr>
      <vt:lpstr>Principles of Road Safety Management</vt:lpstr>
      <vt:lpstr>Principles of Road Safety Management</vt:lpstr>
      <vt:lpstr>Principles of Road Safety Management</vt:lpstr>
      <vt:lpstr>Principles of Road Safety Management</vt:lpstr>
      <vt:lpstr>Principles of Road Safety Management</vt:lpstr>
      <vt:lpstr>Principles of Road Safety Management</vt:lpstr>
      <vt:lpstr>Principles of Road Safety Management</vt:lpstr>
      <vt:lpstr>Principles of Road Safety Management</vt:lpstr>
      <vt:lpstr>Principles of Road Safety Management</vt:lpstr>
      <vt:lpstr>Principles of Road Safety Management</vt:lpstr>
      <vt:lpstr>Facility decomposition</vt:lpstr>
      <vt:lpstr>Elements and core facilities</vt:lpstr>
      <vt:lpstr>Define an approach</vt:lpstr>
      <vt:lpstr>Formal Infrastructure Database</vt:lpstr>
      <vt:lpstr>Labeling nodes and approaches </vt:lpstr>
      <vt:lpstr>Computer data collection</vt:lpstr>
      <vt:lpstr>Principles of Road Safety Management</vt:lpstr>
      <vt:lpstr>Pedestrian Crashes</vt:lpstr>
      <vt:lpstr>Pedestrian Crashes</vt:lpstr>
      <vt:lpstr>Pedestrian Crash Risk</vt:lpstr>
      <vt:lpstr>Pedestrian Crash Risk</vt:lpstr>
      <vt:lpstr>Why model pedestrian exposure?</vt:lpstr>
      <vt:lpstr>Pedestrian exposure can be modelled using regression</vt:lpstr>
      <vt:lpstr>PowerPoint Presentation</vt:lpstr>
      <vt:lpstr>Site-level explanatory variables</vt:lpstr>
      <vt:lpstr>Buffer-level explanatory variables</vt:lpstr>
      <vt:lpstr>Buffer-level explanatory variables</vt:lpstr>
      <vt:lpstr>Buffer-level explanatory variables</vt:lpstr>
      <vt:lpstr>Pilot model based on 60 observations</vt:lpstr>
      <vt:lpstr>Full model is being developed</vt:lpstr>
      <vt:lpstr>Calculate Pedestrian Crash Risk</vt:lpstr>
      <vt:lpstr>Principles of Road Safety Management</vt:lpstr>
      <vt:lpstr>Hazard Assessment</vt:lpstr>
      <vt:lpstr>Systemic Approach vs. Spot Approach</vt:lpstr>
      <vt:lpstr>Elements of HCCL Identification</vt:lpstr>
      <vt:lpstr>PowerPoint Presentation</vt:lpstr>
      <vt:lpstr>PowerPoint Presentation</vt:lpstr>
      <vt:lpstr>PowerPoint Presentation</vt:lpstr>
      <vt:lpstr>1. Sliding Window</vt:lpstr>
      <vt:lpstr>Another weakness of sliding window</vt:lpstr>
      <vt:lpstr>2. Dynamic Programming</vt:lpstr>
      <vt:lpstr>2. Dynamic Programming</vt:lpstr>
      <vt:lpstr>PowerPoint Presentation</vt:lpstr>
      <vt:lpstr>Average number of crashes per HCCL remains a problem for a DP</vt:lpstr>
      <vt:lpstr>PowerPoint Presentation</vt:lpstr>
      <vt:lpstr>2. Dynamic Programming</vt:lpstr>
      <vt:lpstr>PowerPoint Presentation</vt:lpstr>
      <vt:lpstr>DP covers more crashes than Sliding Window…</vt:lpstr>
      <vt:lpstr>…and is similar hotspot crash density</vt:lpstr>
      <vt:lpstr>DP requires a smaller area to investigate</vt:lpstr>
      <vt:lpstr>Hazard Assessment</vt:lpstr>
      <vt:lpstr>The Systemic Approach</vt:lpstr>
      <vt:lpstr>The Systemic Approach</vt:lpstr>
      <vt:lpstr>Modified Systemic Approach</vt:lpstr>
      <vt:lpstr>CA Systemic Matrix</vt:lpstr>
      <vt:lpstr>CA Systemic Matrix</vt:lpstr>
      <vt:lpstr>CA Systemic Matrix</vt:lpstr>
      <vt:lpstr>Countermeasure Selection</vt:lpstr>
      <vt:lpstr>The Systemic Process</vt:lpstr>
      <vt:lpstr>Two sides to the problem</vt:lpstr>
      <vt:lpstr>The Systemic Process</vt:lpstr>
      <vt:lpstr>Improvements across E’s</vt:lpstr>
      <vt:lpstr>Example: Highway crash matrices</vt:lpstr>
      <vt:lpstr>Principles of Road Safety Management</vt:lpstr>
      <vt:lpstr>Summary</vt:lpstr>
      <vt:lpstr>Questions</vt:lpstr>
      <vt:lpstr>Road Safety Management System</vt:lpstr>
      <vt:lpstr>Custom Show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Julia Griswold</dc:creator>
  <cp:lastModifiedBy>tsc user</cp:lastModifiedBy>
  <cp:revision>716</cp:revision>
  <cp:lastPrinted>2015-04-20T13:55:33Z</cp:lastPrinted>
  <dcterms:created xsi:type="dcterms:W3CDTF">2010-09-21T19:46:37Z</dcterms:created>
  <dcterms:modified xsi:type="dcterms:W3CDTF">2015-10-26T23:05:49Z</dcterms:modified>
</cp:coreProperties>
</file>